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51" r:id="rId2"/>
    <p:sldMasterId id="2147483855" r:id="rId3"/>
    <p:sldMasterId id="2147483890" r:id="rId4"/>
    <p:sldMasterId id="2147483926" r:id="rId5"/>
    <p:sldMasterId id="2147483930" r:id="rId6"/>
    <p:sldMasterId id="2147483965" r:id="rId7"/>
  </p:sldMasterIdLst>
  <p:notesMasterIdLst>
    <p:notesMasterId r:id="rId47"/>
  </p:notesMasterIdLst>
  <p:handoutMasterIdLst>
    <p:handoutMasterId r:id="rId48"/>
  </p:handoutMasterIdLst>
  <p:sldIdLst>
    <p:sldId id="465" r:id="rId8"/>
    <p:sldId id="697" r:id="rId9"/>
    <p:sldId id="522" r:id="rId10"/>
    <p:sldId id="642" r:id="rId11"/>
    <p:sldId id="656" r:id="rId12"/>
    <p:sldId id="657" r:id="rId13"/>
    <p:sldId id="658" r:id="rId14"/>
    <p:sldId id="659" r:id="rId15"/>
    <p:sldId id="660" r:id="rId16"/>
    <p:sldId id="661" r:id="rId17"/>
    <p:sldId id="667" r:id="rId18"/>
    <p:sldId id="671" r:id="rId19"/>
    <p:sldId id="696" r:id="rId20"/>
    <p:sldId id="668" r:id="rId21"/>
    <p:sldId id="669" r:id="rId22"/>
    <p:sldId id="670" r:id="rId23"/>
    <p:sldId id="672" r:id="rId24"/>
    <p:sldId id="673" r:id="rId25"/>
    <p:sldId id="674" r:id="rId26"/>
    <p:sldId id="675" r:id="rId27"/>
    <p:sldId id="676" r:id="rId28"/>
    <p:sldId id="677" r:id="rId29"/>
    <p:sldId id="678" r:id="rId30"/>
    <p:sldId id="679" r:id="rId31"/>
    <p:sldId id="683" r:id="rId32"/>
    <p:sldId id="680" r:id="rId33"/>
    <p:sldId id="684" r:id="rId34"/>
    <p:sldId id="685" r:id="rId35"/>
    <p:sldId id="686" r:id="rId36"/>
    <p:sldId id="687" r:id="rId37"/>
    <p:sldId id="688" r:id="rId38"/>
    <p:sldId id="689" r:id="rId39"/>
    <p:sldId id="690" r:id="rId40"/>
    <p:sldId id="691" r:id="rId41"/>
    <p:sldId id="692" r:id="rId42"/>
    <p:sldId id="693" r:id="rId43"/>
    <p:sldId id="694" r:id="rId44"/>
    <p:sldId id="695" r:id="rId45"/>
    <p:sldId id="405" r:id="rId4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247"/>
    <a:srgbClr val="063951"/>
    <a:srgbClr val="FFFFFF"/>
    <a:srgbClr val="604878"/>
    <a:srgbClr val="2562CE"/>
    <a:srgbClr val="FFD3A2"/>
    <a:srgbClr val="FEB158"/>
    <a:srgbClr val="FE8944"/>
    <a:srgbClr val="C1301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255" autoAdjust="0"/>
  </p:normalViewPr>
  <p:slideViewPr>
    <p:cSldViewPr snapToGrid="0" snapToObjects="1" showGuides="1">
      <p:cViewPr varScale="1">
        <p:scale>
          <a:sx n="98" d="100"/>
          <a:sy n="98" d="100"/>
        </p:scale>
        <p:origin x="474" y="84"/>
      </p:cViewPr>
      <p:guideLst>
        <p:guide orient="horz" pos="2292"/>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22"/>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27/09/2019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27/09/2019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10</a:t>
            </a:fld>
            <a:endParaRPr lang="es-ES_tradnl" dirty="0"/>
          </a:p>
        </p:txBody>
      </p:sp>
    </p:spTree>
    <p:extLst>
      <p:ext uri="{BB962C8B-B14F-4D97-AF65-F5344CB8AC3E}">
        <p14:creationId xmlns:p14="http://schemas.microsoft.com/office/powerpoint/2010/main" val="267812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always a large requirement of variety of technology components when it come to developing, managing and operating applications, especially at scale.</a:t>
            </a:r>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15</a:t>
            </a:fld>
            <a:endParaRPr lang="es-ES_tradnl" dirty="0"/>
          </a:p>
        </p:txBody>
      </p:sp>
    </p:spTree>
    <p:extLst>
      <p:ext uri="{BB962C8B-B14F-4D97-AF65-F5344CB8AC3E}">
        <p14:creationId xmlns:p14="http://schemas.microsoft.com/office/powerpoint/2010/main" val="145114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39</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176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139195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79265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642252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152850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450922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4110025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719227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914856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307866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78270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941273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97701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555140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00155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10263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85456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201601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6" y="-529901"/>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250630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10"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25843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6"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811296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6"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983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9488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1"/>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685566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4" y="2"/>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246544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177495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2"/>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062433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164135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243760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081854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50" y="2162059"/>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042755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5"/>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5"/>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52">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3"/>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075467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8982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788447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10"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38006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328757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2"/>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953957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1"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4"/>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291560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9756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2"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60"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20"/>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19805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50"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448823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617431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4"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4"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1"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1" y="3217990"/>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2811256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7"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7"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3"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3"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9"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9"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350228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10357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10"/>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3"/>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3"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3"/>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3"/>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3"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3"/>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10"/>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2990547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764808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5" y="742322"/>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696490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7"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2830199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4" y="719609"/>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7961141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8"/>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8149811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5"/>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5"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7"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4" y="2335939"/>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40" y="2335939"/>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9"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3" y="233593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7219622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8"/>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10"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1" y="1485068"/>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8"/>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3"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5"/>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8"/>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1" y="1396168"/>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10"/>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80"/>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7" y="4390902"/>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654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27610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2189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382288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3419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8926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20371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00905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97719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471109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59809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55178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510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39439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2335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1617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61844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937035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56833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36375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52020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5545600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462100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1245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90040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8864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2968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99055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109796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14248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921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98831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851245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55428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166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4690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5361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659707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401106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083031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19031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857479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386587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05910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3994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97254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795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061537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0755998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875440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16969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28640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2783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3737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262126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8285204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4062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196976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63573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367662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9025887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86196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567944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prstClr val="black"/>
              </a:solidFill>
            </a:endParaRPr>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6563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2508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dirty="0"/>
              <a:t>TITLE EXAMPLE</a:t>
            </a:r>
          </a:p>
        </p:txBody>
      </p:sp>
      <p:sp>
        <p:nvSpPr>
          <p:cNvPr id="4" name="Marcador de texto 2"/>
          <p:cNvSpPr>
            <a:spLocks noGrp="1"/>
          </p:cNvSpPr>
          <p:nvPr>
            <p:ph type="body" sz="quarter" idx="11" hasCustomPrompt="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1173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0">
            <a:extLst>
              <a:ext uri="{FF2B5EF4-FFF2-40B4-BE49-F238E27FC236}">
                <a16:creationId xmlns:a16="http://schemas.microsoft.com/office/drawing/2014/main" xmlns="" id="{B5E8341A-AB12-4025-9ED6-6096BC3CCB24}"/>
              </a:ext>
            </a:extLst>
          </p:cNvPr>
          <p:cNvSpPr>
            <a:spLocks noGrp="1"/>
          </p:cNvSpPr>
          <p:nvPr>
            <p:ph type="body" sz="quarter" idx="10"/>
          </p:nvPr>
        </p:nvSpPr>
        <p:spPr>
          <a:xfrm>
            <a:off x="457201" y="211176"/>
            <a:ext cx="4163457" cy="576956"/>
          </a:xfrm>
          <a:prstGeom prst="rect">
            <a:avLst/>
          </a:prstGeom>
        </p:spPr>
        <p:txBody>
          <a:bodyPr/>
          <a:lstStyle>
            <a:lvl1pPr marL="0" indent="0">
              <a:buNone/>
              <a:defRPr lang="en-US" sz="4000" b="0" i="0" kern="1200" dirty="0">
                <a:solidFill>
                  <a:schemeClr val="tx1">
                    <a:lumMod val="50000"/>
                    <a:lumOff val="50000"/>
                  </a:schemeClr>
                </a:solidFill>
                <a:latin typeface="Raleway Light" charset="0"/>
                <a:ea typeface="Raleway Light" charset="0"/>
                <a:cs typeface="Raleway Light" charset="0"/>
              </a:defRPr>
            </a:lvl1pPr>
          </a:lstStyle>
          <a:p>
            <a:pPr algn="l"/>
            <a:r>
              <a:rPr lang="en-US" dirty="0"/>
              <a:t>Agenda</a:t>
            </a:r>
          </a:p>
        </p:txBody>
      </p:sp>
    </p:spTree>
    <p:extLst>
      <p:ext uri="{BB962C8B-B14F-4D97-AF65-F5344CB8AC3E}">
        <p14:creationId xmlns:p14="http://schemas.microsoft.com/office/powerpoint/2010/main" val="224999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889415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050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558972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150023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9206551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799943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5146499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5030064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03140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9756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4156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44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491886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190985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522250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961707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619488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02419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479258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696150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466205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66710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1.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theme" Target="../theme/theme3.xml"/><Relationship Id="rId8"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4.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6.xml"/><Relationship Id="rId8"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7.xml"/><Relationship Id="rId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123BF02-B4C6-4694-88DF-50AD00B2DB53}"/>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pic>
        <p:nvPicPr>
          <p:cNvPr id="3" name="Picture 2">
            <a:extLst>
              <a:ext uri="{FF2B5EF4-FFF2-40B4-BE49-F238E27FC236}">
                <a16:creationId xmlns:a16="http://schemas.microsoft.com/office/drawing/2014/main" xmlns=""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5" y="88066"/>
            <a:ext cx="1704681" cy="594236"/>
          </a:xfrm>
          <a:prstGeom prst="rect">
            <a:avLst/>
          </a:prstGeom>
        </p:spPr>
      </p:pic>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11" r:id="rId2"/>
    <p:sldLayoutId id="214748382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47483" y="117562"/>
            <a:ext cx="1665352" cy="580527"/>
          </a:xfrm>
          <a:prstGeom prst="rect">
            <a:avLst/>
          </a:prstGeom>
        </p:spPr>
      </p:pic>
      <p:sp>
        <p:nvSpPr>
          <p:cNvPr id="6" name="Rectangle 5">
            <a:extLst>
              <a:ext uri="{FF2B5EF4-FFF2-40B4-BE49-F238E27FC236}">
                <a16:creationId xmlns:a16="http://schemas.microsoft.com/office/drawing/2014/main" xmlns="" id="{43DC9EC2-A8D8-46B8-B0B1-129A69C37370}"/>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62" r:id="rId3"/>
    <p:sldLayoutId id="2147483764" r:id="rId4"/>
    <p:sldLayoutId id="2147483854"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xmlns=""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cxnSp>
        <p:nvCxnSpPr>
          <p:cNvPr id="4" name="Straight Connector 3">
            <a:extLst>
              <a:ext uri="{FF2B5EF4-FFF2-40B4-BE49-F238E27FC236}">
                <a16:creationId xmlns:a16="http://schemas.microsoft.com/office/drawing/2014/main" xmlns=""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293143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cxnSp>
        <p:nvCxnSpPr>
          <p:cNvPr id="4" name="Straight Connector 3">
            <a:extLst>
              <a:ext uri="{FF2B5EF4-FFF2-40B4-BE49-F238E27FC236}">
                <a16:creationId xmlns:a16="http://schemas.microsoft.com/office/drawing/2014/main" xmlns=""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xmlns="" id="{668F123C-A27C-43C5-AB09-C326A553063D}"/>
              </a:ext>
            </a:extLst>
          </p:cNvPr>
          <p:cNvSpPr/>
          <p:nvPr userDrawn="1"/>
        </p:nvSpPr>
        <p:spPr>
          <a:xfrm>
            <a:off x="6285525" y="4841069"/>
            <a:ext cx="2858475" cy="253916"/>
          </a:xfrm>
          <a:prstGeom prst="rect">
            <a:avLst/>
          </a:prstGeom>
        </p:spPr>
        <p:txBody>
          <a:bodyPr wrap="none">
            <a:spAutoFit/>
          </a:bodyPr>
          <a:lstStyle/>
          <a:p>
            <a:r>
              <a:rPr lang="en-IN" sz="1050" dirty="0">
                <a:solidFill>
                  <a:prstClr val="white">
                    <a:lumMod val="65000"/>
                  </a:prstClr>
                </a:solidFill>
              </a:rPr>
              <a:t> © </a:t>
            </a:r>
            <a:r>
              <a:rPr lang="en-US" sz="1050" dirty="0">
                <a:solidFill>
                  <a:prstClr val="white">
                    <a:lumMod val="65000"/>
                  </a:prstClr>
                </a:solidFill>
                <a:ea typeface="Lato" charset="0"/>
                <a:cs typeface="Lato" charset="0"/>
              </a:rPr>
              <a:t>Copyright 2019 IntelliPaat, All rights reserved </a:t>
            </a:r>
            <a:endParaRPr lang="en-US" sz="1050" dirty="0">
              <a:solidFill>
                <a:prstClr val="white">
                  <a:lumMod val="65000"/>
                </a:prstClr>
              </a:solidFill>
            </a:endParaRPr>
          </a:p>
        </p:txBody>
      </p:sp>
    </p:spTree>
    <p:extLst>
      <p:ext uri="{BB962C8B-B14F-4D97-AF65-F5344CB8AC3E}">
        <p14:creationId xmlns:p14="http://schemas.microsoft.com/office/powerpoint/2010/main" val="20025687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123BF02-B4C6-4694-88DF-50AD00B2DB53}"/>
              </a:ext>
            </a:extLst>
          </p:cNvPr>
          <p:cNvSpPr/>
          <p:nvPr userDrawn="1"/>
        </p:nvSpPr>
        <p:spPr>
          <a:xfrm>
            <a:off x="6586891" y="4837995"/>
            <a:ext cx="2584362" cy="253916"/>
          </a:xfrm>
          <a:prstGeom prst="rect">
            <a:avLst/>
          </a:prstGeom>
        </p:spPr>
        <p:txBody>
          <a:bodyPr wrap="none">
            <a:spAutoFit/>
          </a:bodyPr>
          <a:lstStyle/>
          <a:p>
            <a:pPr defTabSz="685783"/>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pic>
        <p:nvPicPr>
          <p:cNvPr id="3" name="Picture 2">
            <a:extLst>
              <a:ext uri="{FF2B5EF4-FFF2-40B4-BE49-F238E27FC236}">
                <a16:creationId xmlns:a16="http://schemas.microsoft.com/office/drawing/2014/main" xmlns=""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6" y="88066"/>
            <a:ext cx="1704681" cy="594236"/>
          </a:xfrm>
          <a:prstGeom prst="rect">
            <a:avLst/>
          </a:prstGeom>
        </p:spPr>
      </p:pic>
    </p:spTree>
    <p:extLst>
      <p:ext uri="{BB962C8B-B14F-4D97-AF65-F5344CB8AC3E}">
        <p14:creationId xmlns:p14="http://schemas.microsoft.com/office/powerpoint/2010/main" val="985870284"/>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Lst>
  <p:hf sldNum="0"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xmlns=""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prstClr val="black">
                    <a:lumMod val="50000"/>
                    <a:lumOff val="50000"/>
                  </a:prstClr>
                </a:solidFill>
                <a:latin typeface="Lato" charset="0"/>
                <a:ea typeface="Lato" charset="0"/>
                <a:cs typeface="Lato" charset="0"/>
              </a:rPr>
              <a:t>Copyright </a:t>
            </a:r>
            <a:r>
              <a:rPr lang="en-US" sz="1050" dirty="0" err="1">
                <a:solidFill>
                  <a:prstClr val="black">
                    <a:lumMod val="50000"/>
                    <a:lumOff val="50000"/>
                  </a:prstClr>
                </a:solidFill>
                <a:latin typeface="Lato" charset="0"/>
                <a:ea typeface="Lato" charset="0"/>
                <a:cs typeface="Lato" charset="0"/>
              </a:rPr>
              <a:t>IntelliPaat</a:t>
            </a:r>
            <a:r>
              <a:rPr lang="en-US" sz="1050" dirty="0">
                <a:solidFill>
                  <a:prstClr val="black">
                    <a:lumMod val="50000"/>
                    <a:lumOff val="50000"/>
                  </a:prstClr>
                </a:solidFill>
                <a:latin typeface="Lato" charset="0"/>
                <a:ea typeface="Lato" charset="0"/>
                <a:cs typeface="Lato" charset="0"/>
              </a:rPr>
              <a:t>, All rights reserved </a:t>
            </a:r>
            <a:endParaRPr lang="en-US" sz="1100" dirty="0">
              <a:solidFill>
                <a:prstClr val="black"/>
              </a:solidFill>
            </a:endParaRPr>
          </a:p>
        </p:txBody>
      </p:sp>
      <p:cxnSp>
        <p:nvCxnSpPr>
          <p:cNvPr id="4" name="Straight Connector 3">
            <a:extLst>
              <a:ext uri="{FF2B5EF4-FFF2-40B4-BE49-F238E27FC236}">
                <a16:creationId xmlns:a16="http://schemas.microsoft.com/office/drawing/2014/main" xmlns=""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491935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 id="214748396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7" y="117563"/>
            <a:ext cx="1665352" cy="580527"/>
          </a:xfrm>
          <a:prstGeom prst="rect">
            <a:avLst/>
          </a:prstGeom>
        </p:spPr>
      </p:pic>
      <p:sp>
        <p:nvSpPr>
          <p:cNvPr id="6" name="Rectangle 5">
            <a:extLst>
              <a:ext uri="{FF2B5EF4-FFF2-40B4-BE49-F238E27FC236}">
                <a16:creationId xmlns:a16="http://schemas.microsoft.com/office/drawing/2014/main" xmlns="" id="{8EE7E92E-F808-481A-9BB4-1E4B270CEE6C}"/>
              </a:ext>
            </a:extLst>
          </p:cNvPr>
          <p:cNvSpPr/>
          <p:nvPr userDrawn="1"/>
        </p:nvSpPr>
        <p:spPr>
          <a:xfrm>
            <a:off x="6586890" y="4837995"/>
            <a:ext cx="2584362" cy="253916"/>
          </a:xfrm>
          <a:prstGeom prst="rect">
            <a:avLst/>
          </a:prstGeom>
        </p:spPr>
        <p:txBody>
          <a:bodyPr wrap="none">
            <a:spAutoFit/>
          </a:bodyPr>
          <a:lstStyle/>
          <a:p>
            <a:r>
              <a:rPr lang="en-US" sz="1050" dirty="0" smtClean="0">
                <a:solidFill>
                  <a:prstClr val="black">
                    <a:lumMod val="50000"/>
                    <a:lumOff val="50000"/>
                  </a:prstClr>
                </a:solidFill>
                <a:latin typeface="Lato" charset="0"/>
                <a:ea typeface="Lato" charset="0"/>
                <a:cs typeface="Lato" charset="0"/>
              </a:rPr>
              <a:t>Copyright Intellipaat. All rights reserved. </a:t>
            </a:r>
            <a:endParaRPr lang="en-US" sz="1100" dirty="0">
              <a:solidFill>
                <a:prstClr val="black"/>
              </a:solidFill>
            </a:endParaRPr>
          </a:p>
        </p:txBody>
      </p:sp>
    </p:spTree>
    <p:extLst>
      <p:ext uri="{BB962C8B-B14F-4D97-AF65-F5344CB8AC3E}">
        <p14:creationId xmlns:p14="http://schemas.microsoft.com/office/powerpoint/2010/main" val="2771630633"/>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0.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8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8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8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8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0.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80.xml"/><Relationship Id="rId6" Type="http://schemas.openxmlformats.org/officeDocument/2006/relationships/image" Target="../media/image26.jp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gif"/><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8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80.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image" Target="../media/image27.png"/><Relationship Id="rId1" Type="http://schemas.openxmlformats.org/officeDocument/2006/relationships/slideLayout" Target="../slideLayouts/slideLayout80.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33.gif"/><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80.xml"/><Relationship Id="rId6" Type="http://schemas.openxmlformats.org/officeDocument/2006/relationships/image" Target="../media/image33.gif"/><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34.gif"/><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34.gif"/><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35.gif"/><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80.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8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10.xml"/><Relationship Id="rId5" Type="http://schemas.openxmlformats.org/officeDocument/2006/relationships/image" Target="../media/image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46F147F-C497-4FDA-958F-9D181C3977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8716" y="511897"/>
            <a:ext cx="2351113" cy="819578"/>
          </a:xfrm>
          <a:prstGeom prst="rect">
            <a:avLst/>
          </a:prstGeom>
        </p:spPr>
      </p:pic>
      <p:sp>
        <p:nvSpPr>
          <p:cNvPr id="7" name="Rectangle 6">
            <a:extLst>
              <a:ext uri="{FF2B5EF4-FFF2-40B4-BE49-F238E27FC236}">
                <a16:creationId xmlns:a16="http://schemas.microsoft.com/office/drawing/2014/main" xmlns="" id="{B4B7CB82-825F-4113-B671-CC8772E3D064}"/>
              </a:ext>
            </a:extLst>
          </p:cNvPr>
          <p:cNvSpPr/>
          <p:nvPr/>
        </p:nvSpPr>
        <p:spPr>
          <a:xfrm>
            <a:off x="6791987" y="27680"/>
            <a:ext cx="2238998" cy="968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87" y="-195393"/>
            <a:ext cx="9144000" cy="5143500"/>
          </a:xfrm>
          <a:prstGeom prst="rect">
            <a:avLst/>
          </a:prstGeom>
        </p:spPr>
      </p:pic>
      <p:sp>
        <p:nvSpPr>
          <p:cNvPr id="3" name="Text Placeholder 2"/>
          <p:cNvSpPr>
            <a:spLocks noGrp="1"/>
          </p:cNvSpPr>
          <p:nvPr>
            <p:ph type="body" sz="quarter" idx="10"/>
          </p:nvPr>
        </p:nvSpPr>
        <p:spPr>
          <a:xfrm>
            <a:off x="200687" y="1781896"/>
            <a:ext cx="4561813" cy="2155103"/>
          </a:xfrm>
        </p:spPr>
        <p:txBody>
          <a:bodyPr/>
          <a:lstStyle/>
          <a:p>
            <a:r>
              <a:rPr lang="en-US" sz="3200" b="1" dirty="0" smtClean="0"/>
              <a:t>AWS Well-Architected Framework &amp; Architecting for the Cloud</a:t>
            </a:r>
            <a:endParaRPr lang="en-IN" sz="32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631657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45143" y="820373"/>
            <a:ext cx="8829930" cy="4056428"/>
            <a:chOff x="1910641" y="1399735"/>
            <a:chExt cx="8370718" cy="405853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5" name="Rectangle 24"/>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Higher-Level Managed Services</a:t>
            </a: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AWS provides tooling, processes, and best practices to support the transition </a:t>
            </a:r>
            <a:r>
              <a:rPr lang="en-US" dirty="0" smtClean="0">
                <a:solidFill>
                  <a:prstClr val="black"/>
                </a:solidFill>
              </a:rPr>
              <a:t>of operational </a:t>
            </a:r>
            <a:r>
              <a:rPr lang="en-US" dirty="0">
                <a:solidFill>
                  <a:prstClr val="black"/>
                </a:solidFill>
              </a:rPr>
              <a:t>practices to maximize the benefits that can be leveraged from </a:t>
            </a:r>
            <a:r>
              <a:rPr lang="en-US" dirty="0" smtClean="0">
                <a:solidFill>
                  <a:prstClr val="black"/>
                </a:solidFill>
              </a:rPr>
              <a:t>cloud computing</a:t>
            </a:r>
            <a:r>
              <a:rPr lang="en-US" dirty="0">
                <a:solidFill>
                  <a:prstClr val="black"/>
                </a:solidFill>
              </a:rPr>
              <a:t>.</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glow rad="101600">
              <a:srgbClr val="49D7C8">
                <a:alpha val="6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sp>
        <p:nvSpPr>
          <p:cNvPr id="15" name="Rectangle 14"/>
          <p:cNvSpPr/>
          <p:nvPr/>
        </p:nvSpPr>
        <p:spPr>
          <a:xfrm>
            <a:off x="359308" y="2397575"/>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6" name="Rectangle 15"/>
          <p:cNvSpPr/>
          <p:nvPr/>
        </p:nvSpPr>
        <p:spPr>
          <a:xfrm>
            <a:off x="359308" y="1154402"/>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7" name="Rectangle 16"/>
          <p:cNvSpPr/>
          <p:nvPr/>
        </p:nvSpPr>
        <p:spPr>
          <a:xfrm>
            <a:off x="359308" y="1783458"/>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9" name="Rectangle 18"/>
          <p:cNvSpPr/>
          <p:nvPr/>
        </p:nvSpPr>
        <p:spPr>
          <a:xfrm>
            <a:off x="359308" y="3003750"/>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20" name="Rectangle 19"/>
          <p:cNvSpPr/>
          <p:nvPr/>
        </p:nvSpPr>
        <p:spPr>
          <a:xfrm>
            <a:off x="359308" y="3642112"/>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21"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pic>
        <p:nvPicPr>
          <p:cNvPr id="22"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16" y="3229781"/>
            <a:ext cx="2093668" cy="10767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410776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861526" y="2457932"/>
            <a:ext cx="5420948" cy="576956"/>
          </a:xfrm>
        </p:spPr>
        <p:txBody>
          <a:bodyPr anchor="ctr"/>
          <a:lstStyle/>
          <a:p>
            <a:pPr algn="ctr"/>
            <a:r>
              <a:rPr lang="en-US" dirty="0" smtClean="0"/>
              <a:t>General Design Principles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553556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grpSp>
        <p:nvGrpSpPr>
          <p:cNvPr id="42" name="Group 41"/>
          <p:cNvGrpSpPr/>
          <p:nvPr/>
        </p:nvGrpSpPr>
        <p:grpSpPr>
          <a:xfrm>
            <a:off x="609639" y="1095251"/>
            <a:ext cx="2029814" cy="1884408"/>
            <a:chOff x="1537028" y="1063129"/>
            <a:chExt cx="2029814" cy="1884408"/>
          </a:xfrm>
        </p:grpSpPr>
        <p:grpSp>
          <p:nvGrpSpPr>
            <p:cNvPr id="43" name="Group 42"/>
            <p:cNvGrpSpPr/>
            <p:nvPr/>
          </p:nvGrpSpPr>
          <p:grpSpPr>
            <a:xfrm>
              <a:off x="1537028" y="1063129"/>
              <a:ext cx="2029814" cy="1884408"/>
              <a:chOff x="967256" y="1065178"/>
              <a:chExt cx="2029814" cy="1884408"/>
            </a:xfrm>
          </p:grpSpPr>
          <p:sp>
            <p:nvSpPr>
              <p:cNvPr id="46"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48" name="Rectangle 4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49" name="TextBox 48">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01</a:t>
                </a:r>
              </a:p>
            </p:txBody>
          </p:sp>
          <p:grpSp>
            <p:nvGrpSpPr>
              <p:cNvPr id="50" name="Group 49">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52"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3"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51"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207" y="1794468"/>
              <a:ext cx="561226" cy="561226"/>
            </a:xfrm>
            <a:prstGeom prst="rect">
              <a:avLst/>
            </a:prstGeom>
          </p:spPr>
        </p:pic>
        <p:sp>
          <p:nvSpPr>
            <p:cNvPr id="45" name="TextBox 44"/>
            <p:cNvSpPr txBox="1"/>
            <p:nvPr/>
          </p:nvSpPr>
          <p:spPr>
            <a:xfrm>
              <a:off x="2183597" y="1374692"/>
              <a:ext cx="1047466" cy="338554"/>
            </a:xfrm>
            <a:prstGeom prst="rect">
              <a:avLst/>
            </a:prstGeom>
            <a:noFill/>
          </p:spPr>
          <p:txBody>
            <a:bodyPr wrap="none" rtlCol="0">
              <a:spAutoFit/>
            </a:bodyPr>
            <a:lstStyle/>
            <a:p>
              <a:r>
                <a:rPr lang="en-US" sz="1600" b="1" dirty="0" smtClean="0"/>
                <a:t>Scalability</a:t>
              </a:r>
              <a:endParaRPr lang="en-IN" sz="1600" b="1" dirty="0"/>
            </a:p>
          </p:txBody>
        </p:sp>
      </p:grpSp>
      <p:grpSp>
        <p:nvGrpSpPr>
          <p:cNvPr id="2" name="Group 1"/>
          <p:cNvGrpSpPr/>
          <p:nvPr/>
        </p:nvGrpSpPr>
        <p:grpSpPr>
          <a:xfrm>
            <a:off x="4416800" y="1111273"/>
            <a:ext cx="2076664" cy="1888899"/>
            <a:chOff x="4416800" y="1111273"/>
            <a:chExt cx="2076664" cy="1888899"/>
          </a:xfrm>
        </p:grpSpPr>
        <p:sp>
          <p:nvSpPr>
            <p:cNvPr id="54" name="Rectangle 53">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73" name="TextBox 72">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03</a:t>
              </a:r>
            </a:p>
          </p:txBody>
        </p:sp>
        <p:grpSp>
          <p:nvGrpSpPr>
            <p:cNvPr id="74" name="Group 73">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75"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76"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7"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78" name="TextBox 77"/>
            <p:cNvSpPr txBox="1"/>
            <p:nvPr/>
          </p:nvSpPr>
          <p:spPr>
            <a:xfrm>
              <a:off x="4864640" y="1353255"/>
              <a:ext cx="147433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Services, Not Servers</a:t>
              </a: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49" y="1880536"/>
              <a:ext cx="647520" cy="647520"/>
            </a:xfrm>
            <a:prstGeom prst="rect">
              <a:avLst/>
            </a:prstGeom>
          </p:spPr>
        </p:pic>
      </p:grpSp>
      <p:grpSp>
        <p:nvGrpSpPr>
          <p:cNvPr id="11" name="Group 10"/>
          <p:cNvGrpSpPr/>
          <p:nvPr/>
        </p:nvGrpSpPr>
        <p:grpSpPr>
          <a:xfrm>
            <a:off x="2534567" y="856637"/>
            <a:ext cx="2040452" cy="1888145"/>
            <a:chOff x="2534567" y="856637"/>
            <a:chExt cx="2040452" cy="1888145"/>
          </a:xfrm>
        </p:grpSpPr>
        <p:grpSp>
          <p:nvGrpSpPr>
            <p:cNvPr id="6" name="Group 5"/>
            <p:cNvGrpSpPr/>
            <p:nvPr/>
          </p:nvGrpSpPr>
          <p:grpSpPr>
            <a:xfrm>
              <a:off x="2534567" y="856637"/>
              <a:ext cx="2040452" cy="1888145"/>
              <a:chOff x="2534567" y="856637"/>
              <a:chExt cx="2040452" cy="1888145"/>
            </a:xfrm>
          </p:grpSpPr>
          <p:grpSp>
            <p:nvGrpSpPr>
              <p:cNvPr id="87" name="Group 86"/>
              <p:cNvGrpSpPr/>
              <p:nvPr/>
            </p:nvGrpSpPr>
            <p:grpSpPr>
              <a:xfrm>
                <a:off x="2534567" y="856637"/>
                <a:ext cx="2040452" cy="1888145"/>
                <a:chOff x="1644763" y="2756465"/>
                <a:chExt cx="2040452" cy="1888145"/>
              </a:xfrm>
            </p:grpSpPr>
            <p:sp>
              <p:nvSpPr>
                <p:cNvPr id="88"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9" name="TextBox 88">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02</a:t>
                  </a:r>
                </a:p>
              </p:txBody>
            </p:sp>
            <p:grpSp>
              <p:nvGrpSpPr>
                <p:cNvPr id="90" name="Group 89">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92"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93"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387" y="1809157"/>
                <a:ext cx="696026" cy="696026"/>
              </a:xfrm>
              <a:prstGeom prst="rect">
                <a:avLst/>
              </a:prstGeom>
            </p:spPr>
          </p:pic>
        </p:grpSp>
        <p:sp>
          <p:nvSpPr>
            <p:cNvPr id="95" name="TextBox 94"/>
            <p:cNvSpPr txBox="1"/>
            <p:nvPr/>
          </p:nvSpPr>
          <p:spPr>
            <a:xfrm>
              <a:off x="3095928" y="1422836"/>
              <a:ext cx="1210588" cy="338554"/>
            </a:xfrm>
            <a:prstGeom prst="rect">
              <a:avLst/>
            </a:prstGeom>
            <a:noFill/>
          </p:spPr>
          <p:txBody>
            <a:bodyPr wrap="none" rtlCol="0">
              <a:spAutoFit/>
            </a:bodyPr>
            <a:lstStyle/>
            <a:p>
              <a:pPr lvl="0" algn="ctr" defTabSz="914400">
                <a:spcAft>
                  <a:spcPts val="900"/>
                </a:spcAft>
                <a:defRPr/>
              </a:pPr>
              <a:r>
                <a:rPr lang="en-US" sz="1600" b="1" kern="0" noProof="1">
                  <a:solidFill>
                    <a:prstClr val="black">
                      <a:lumMod val="85000"/>
                      <a:lumOff val="15000"/>
                    </a:prstClr>
                  </a:solidFill>
                </a:rPr>
                <a:t>Automation</a:t>
              </a:r>
            </a:p>
          </p:txBody>
        </p:sp>
      </p:grpSp>
      <p:grpSp>
        <p:nvGrpSpPr>
          <p:cNvPr id="3" name="Group 2"/>
          <p:cNvGrpSpPr/>
          <p:nvPr/>
        </p:nvGrpSpPr>
        <p:grpSpPr>
          <a:xfrm>
            <a:off x="6421013" y="891067"/>
            <a:ext cx="2040452" cy="1888145"/>
            <a:chOff x="6421013" y="891067"/>
            <a:chExt cx="2040452" cy="1888145"/>
          </a:xfrm>
        </p:grpSpPr>
        <p:grpSp>
          <p:nvGrpSpPr>
            <p:cNvPr id="80" name="Group 79"/>
            <p:cNvGrpSpPr/>
            <p:nvPr/>
          </p:nvGrpSpPr>
          <p:grpSpPr>
            <a:xfrm>
              <a:off x="6421013" y="891067"/>
              <a:ext cx="2040452" cy="1888145"/>
              <a:chOff x="1644763" y="2756465"/>
              <a:chExt cx="2040452" cy="1888145"/>
            </a:xfrm>
          </p:grpSpPr>
          <p:sp>
            <p:nvSpPr>
              <p:cNvPr id="81"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2" name="TextBox 81">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04</a:t>
                </a:r>
              </a:p>
            </p:txBody>
          </p:sp>
          <p:grpSp>
            <p:nvGrpSpPr>
              <p:cNvPr id="83" name="Group 82">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85"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86"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84"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6" name="TextBox 95"/>
            <p:cNvSpPr txBox="1"/>
            <p:nvPr/>
          </p:nvSpPr>
          <p:spPr>
            <a:xfrm>
              <a:off x="6992066" y="1311537"/>
              <a:ext cx="122758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Loose Coupling</a:t>
              </a: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67" y="1886607"/>
              <a:ext cx="605052" cy="605052"/>
            </a:xfrm>
            <a:prstGeom prst="rect">
              <a:avLst/>
            </a:prstGeom>
          </p:spPr>
        </p:pic>
      </p:grpSp>
      <p:grpSp>
        <p:nvGrpSpPr>
          <p:cNvPr id="123" name="Group 122"/>
          <p:cNvGrpSpPr/>
          <p:nvPr/>
        </p:nvGrpSpPr>
        <p:grpSpPr>
          <a:xfrm>
            <a:off x="609639" y="2965464"/>
            <a:ext cx="2029814" cy="1884408"/>
            <a:chOff x="1537028" y="1063129"/>
            <a:chExt cx="2029814" cy="1884408"/>
          </a:xfrm>
        </p:grpSpPr>
        <p:grpSp>
          <p:nvGrpSpPr>
            <p:cNvPr id="124" name="Group 123"/>
            <p:cNvGrpSpPr/>
            <p:nvPr/>
          </p:nvGrpSpPr>
          <p:grpSpPr>
            <a:xfrm>
              <a:off x="1537028" y="1063129"/>
              <a:ext cx="2029814" cy="1884408"/>
              <a:chOff x="967256" y="1065178"/>
              <a:chExt cx="2029814" cy="1884408"/>
            </a:xfrm>
          </p:grpSpPr>
          <p:sp>
            <p:nvSpPr>
              <p:cNvPr id="126"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27" name="Rectangle 126">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128" name="TextBox 127">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05</a:t>
                </a:r>
              </a:p>
            </p:txBody>
          </p:sp>
          <p:grpSp>
            <p:nvGrpSpPr>
              <p:cNvPr id="129" name="Group 128">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131"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32"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30"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25" name="TextBox 124"/>
            <p:cNvSpPr txBox="1"/>
            <p:nvPr/>
          </p:nvSpPr>
          <p:spPr>
            <a:xfrm>
              <a:off x="2029260" y="1272786"/>
              <a:ext cx="1363900" cy="584775"/>
            </a:xfrm>
            <a:prstGeom prst="rect">
              <a:avLst/>
            </a:prstGeom>
            <a:noFill/>
          </p:spPr>
          <p:txBody>
            <a:bodyPr wrap="none" rtlCol="0">
              <a:spAutoFit/>
            </a:bodyPr>
            <a:lstStyle/>
            <a:p>
              <a:pPr algn="ctr"/>
              <a:r>
                <a:rPr lang="en-US" sz="1600" b="1" dirty="0" smtClean="0"/>
                <a:t>Database &amp;</a:t>
              </a:r>
            </a:p>
            <a:p>
              <a:pPr algn="ctr"/>
              <a:r>
                <a:rPr lang="en-US" sz="1600" b="1" dirty="0" smtClean="0"/>
                <a:t>Data Volumes</a:t>
              </a:r>
              <a:endParaRPr lang="en-IN" sz="1600" b="1" dirty="0"/>
            </a:p>
          </p:txBody>
        </p:sp>
      </p:grpSp>
      <p:grpSp>
        <p:nvGrpSpPr>
          <p:cNvPr id="157" name="Group 156"/>
          <p:cNvGrpSpPr/>
          <p:nvPr/>
        </p:nvGrpSpPr>
        <p:grpSpPr>
          <a:xfrm>
            <a:off x="1374542" y="3817618"/>
            <a:ext cx="699786" cy="559594"/>
            <a:chOff x="1206253" y="1874345"/>
            <a:chExt cx="851844" cy="681190"/>
          </a:xfrm>
        </p:grpSpPr>
        <p:pic>
          <p:nvPicPr>
            <p:cNvPr id="158" name="Picture 1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309" y="1874345"/>
              <a:ext cx="597788" cy="597788"/>
            </a:xfrm>
            <a:prstGeom prst="rect">
              <a:avLst/>
            </a:prstGeom>
          </p:spPr>
        </p:pic>
        <p:pic>
          <p:nvPicPr>
            <p:cNvPr id="159" name="Picture 1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253" y="2093734"/>
              <a:ext cx="461801" cy="461801"/>
            </a:xfrm>
            <a:prstGeom prst="rect">
              <a:avLst/>
            </a:prstGeom>
          </p:spPr>
        </p:pic>
      </p:grpSp>
      <p:grpSp>
        <p:nvGrpSpPr>
          <p:cNvPr id="10" name="Group 9"/>
          <p:cNvGrpSpPr/>
          <p:nvPr/>
        </p:nvGrpSpPr>
        <p:grpSpPr>
          <a:xfrm>
            <a:off x="2534567" y="2726850"/>
            <a:ext cx="2040452" cy="1888145"/>
            <a:chOff x="2534567" y="2726850"/>
            <a:chExt cx="2040452" cy="1888145"/>
          </a:xfrm>
        </p:grpSpPr>
        <p:grpSp>
          <p:nvGrpSpPr>
            <p:cNvPr id="147" name="Group 146"/>
            <p:cNvGrpSpPr/>
            <p:nvPr/>
          </p:nvGrpSpPr>
          <p:grpSpPr>
            <a:xfrm>
              <a:off x="2534567" y="2726850"/>
              <a:ext cx="2040452" cy="1888145"/>
              <a:chOff x="1644763" y="2756465"/>
              <a:chExt cx="2040452" cy="1888145"/>
            </a:xfrm>
          </p:grpSpPr>
          <p:sp>
            <p:nvSpPr>
              <p:cNvPr id="148"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149" name="TextBox 148">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06</a:t>
                </a:r>
              </a:p>
            </p:txBody>
          </p:sp>
          <p:grpSp>
            <p:nvGrpSpPr>
              <p:cNvPr id="150" name="Group 149">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152"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53"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5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9" name="Group 8"/>
            <p:cNvGrpSpPr/>
            <p:nvPr/>
          </p:nvGrpSpPr>
          <p:grpSpPr>
            <a:xfrm>
              <a:off x="3040036" y="3159575"/>
              <a:ext cx="1304248" cy="1274422"/>
              <a:chOff x="3040036" y="3159575"/>
              <a:chExt cx="1304248" cy="1274422"/>
            </a:xfrm>
          </p:grpSpPr>
          <p:sp>
            <p:nvSpPr>
              <p:cNvPr id="154" name="TextBox 153"/>
              <p:cNvSpPr txBox="1"/>
              <p:nvPr/>
            </p:nvSpPr>
            <p:spPr>
              <a:xfrm>
                <a:off x="3040036" y="3159575"/>
                <a:ext cx="1304248"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Cost </a:t>
                </a:r>
                <a:r>
                  <a:rPr lang="en-US" sz="1600" b="1" kern="0" noProof="1" smtClean="0">
                    <a:solidFill>
                      <a:prstClr val="black">
                        <a:lumMod val="85000"/>
                        <a:lumOff val="15000"/>
                      </a:prstClr>
                    </a:solidFill>
                  </a:rPr>
                  <a:t>Optimization</a:t>
                </a:r>
                <a:endParaRPr lang="en-US" sz="1600" b="1" kern="0" noProof="1">
                  <a:solidFill>
                    <a:prstClr val="black">
                      <a:lumMod val="85000"/>
                      <a:lumOff val="15000"/>
                    </a:prstClr>
                  </a:solidFill>
                </a:endParaRPr>
              </a:p>
            </p:txBody>
          </p:sp>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5956" y="3780779"/>
                <a:ext cx="653218" cy="653218"/>
              </a:xfrm>
              <a:prstGeom prst="rect">
                <a:avLst/>
              </a:prstGeom>
            </p:spPr>
          </p:pic>
        </p:grpSp>
      </p:grpSp>
      <p:grpSp>
        <p:nvGrpSpPr>
          <p:cNvPr id="4" name="Group 3"/>
          <p:cNvGrpSpPr/>
          <p:nvPr/>
        </p:nvGrpSpPr>
        <p:grpSpPr>
          <a:xfrm>
            <a:off x="4416800" y="2981486"/>
            <a:ext cx="2076664" cy="1888899"/>
            <a:chOff x="4416800" y="2981486"/>
            <a:chExt cx="2076664" cy="1888899"/>
          </a:xfrm>
        </p:grpSpPr>
        <p:sp>
          <p:nvSpPr>
            <p:cNvPr id="133" name="Rectangle 132">
              <a:extLst>
                <a:ext uri="{FF2B5EF4-FFF2-40B4-BE49-F238E27FC236}">
                  <a16:creationId xmlns:a16="http://schemas.microsoft.com/office/drawing/2014/main" xmlns="" id="{F02F3988-9D98-4918-8153-EA22A8F21B38}"/>
                </a:ext>
              </a:extLst>
            </p:cNvPr>
            <p:cNvSpPr/>
            <p:nvPr/>
          </p:nvSpPr>
          <p:spPr>
            <a:xfrm>
              <a:off x="4941094" y="3033237"/>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134" name="TextBox 133">
              <a:extLst>
                <a:ext uri="{FF2B5EF4-FFF2-40B4-BE49-F238E27FC236}">
                  <a16:creationId xmlns:a16="http://schemas.microsoft.com/office/drawing/2014/main" xmlns="" id="{FD0EC06E-1C5F-420A-B793-3A2DC5495C81}"/>
                </a:ext>
              </a:extLst>
            </p:cNvPr>
            <p:cNvSpPr txBox="1"/>
            <p:nvPr/>
          </p:nvSpPr>
          <p:spPr>
            <a:xfrm>
              <a:off x="4416800" y="352671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07</a:t>
              </a:r>
            </a:p>
          </p:txBody>
        </p:sp>
        <p:grpSp>
          <p:nvGrpSpPr>
            <p:cNvPr id="135" name="Group 134">
              <a:extLst>
                <a:ext uri="{FF2B5EF4-FFF2-40B4-BE49-F238E27FC236}">
                  <a16:creationId xmlns:a16="http://schemas.microsoft.com/office/drawing/2014/main" xmlns="" id="{494A2C4A-B37F-4DFA-BE6D-7255BC00B912}"/>
                </a:ext>
              </a:extLst>
            </p:cNvPr>
            <p:cNvGrpSpPr/>
            <p:nvPr/>
          </p:nvGrpSpPr>
          <p:grpSpPr>
            <a:xfrm>
              <a:off x="6000291" y="4377212"/>
              <a:ext cx="493173" cy="493173"/>
              <a:chOff x="7926252" y="3272246"/>
              <a:chExt cx="881742" cy="881742"/>
            </a:xfrm>
          </p:grpSpPr>
          <p:sp>
            <p:nvSpPr>
              <p:cNvPr id="136"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37"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38" name="Freeform: Shape 84">
              <a:extLst>
                <a:ext uri="{FF2B5EF4-FFF2-40B4-BE49-F238E27FC236}">
                  <a16:creationId xmlns:a16="http://schemas.microsoft.com/office/drawing/2014/main" xmlns="" id="{B57DA3F3-8157-422E-B2D7-120B0DF670E6}"/>
                </a:ext>
              </a:extLst>
            </p:cNvPr>
            <p:cNvSpPr/>
            <p:nvPr/>
          </p:nvSpPr>
          <p:spPr>
            <a:xfrm rot="10800000">
              <a:off x="4888124" y="2981486"/>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9" name="TextBox 138"/>
            <p:cNvSpPr txBox="1"/>
            <p:nvPr/>
          </p:nvSpPr>
          <p:spPr>
            <a:xfrm>
              <a:off x="4864640" y="3243948"/>
              <a:ext cx="1474339" cy="338554"/>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Caching</a:t>
              </a:r>
            </a:p>
          </p:txBody>
        </p:sp>
        <p:pic>
          <p:nvPicPr>
            <p:cNvPr id="161" name="Picture 1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4832" y="3713325"/>
              <a:ext cx="696600" cy="696600"/>
            </a:xfrm>
            <a:prstGeom prst="rect">
              <a:avLst/>
            </a:prstGeom>
          </p:spPr>
        </p:pic>
      </p:grpSp>
      <p:grpSp>
        <p:nvGrpSpPr>
          <p:cNvPr id="5" name="Group 4"/>
          <p:cNvGrpSpPr/>
          <p:nvPr/>
        </p:nvGrpSpPr>
        <p:grpSpPr>
          <a:xfrm>
            <a:off x="6421013" y="2761280"/>
            <a:ext cx="2040452" cy="1888145"/>
            <a:chOff x="6421013" y="2761280"/>
            <a:chExt cx="2040452" cy="1888145"/>
          </a:xfrm>
        </p:grpSpPr>
        <p:grpSp>
          <p:nvGrpSpPr>
            <p:cNvPr id="140" name="Group 139"/>
            <p:cNvGrpSpPr/>
            <p:nvPr/>
          </p:nvGrpSpPr>
          <p:grpSpPr>
            <a:xfrm>
              <a:off x="6421013" y="2761280"/>
              <a:ext cx="2040452" cy="1888145"/>
              <a:chOff x="1644763" y="2756465"/>
              <a:chExt cx="2040452" cy="1888145"/>
            </a:xfrm>
          </p:grpSpPr>
          <p:sp>
            <p:nvSpPr>
              <p:cNvPr id="141"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142" name="TextBox 141">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08</a:t>
                </a:r>
              </a:p>
            </p:txBody>
          </p:sp>
          <p:grpSp>
            <p:nvGrpSpPr>
              <p:cNvPr id="143" name="Group 142">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145"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46"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44"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55" name="TextBox 154"/>
            <p:cNvSpPr txBox="1"/>
            <p:nvPr/>
          </p:nvSpPr>
          <p:spPr>
            <a:xfrm>
              <a:off x="6992066" y="3273472"/>
              <a:ext cx="1227589" cy="338554"/>
            </a:xfrm>
            <a:prstGeom prst="rect">
              <a:avLst/>
            </a:prstGeom>
            <a:noFill/>
          </p:spPr>
          <p:txBody>
            <a:bodyPr wrap="square" rtlCol="0">
              <a:spAutoFit/>
            </a:bodyPr>
            <a:lstStyle/>
            <a:p>
              <a:pPr lvl="0" algn="ctr" defTabSz="914400">
                <a:spcAft>
                  <a:spcPts val="900"/>
                </a:spcAft>
                <a:defRPr/>
              </a:pPr>
              <a:r>
                <a:rPr lang="en-US" sz="1600" b="1" kern="0" noProof="1" smtClean="0">
                  <a:solidFill>
                    <a:prstClr val="black">
                      <a:lumMod val="85000"/>
                      <a:lumOff val="15000"/>
                    </a:prstClr>
                  </a:solidFill>
                </a:rPr>
                <a:t>Security</a:t>
              </a:r>
              <a:endParaRPr lang="en-US" sz="1600" b="1" kern="0" noProof="1">
                <a:solidFill>
                  <a:prstClr val="black">
                    <a:lumMod val="85000"/>
                    <a:lumOff val="15000"/>
                  </a:prstClr>
                </a:solidFill>
              </a:endParaRPr>
            </a:p>
          </p:txBody>
        </p:sp>
        <p:pic>
          <p:nvPicPr>
            <p:cNvPr id="162" name="Picture 1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9438" y="3766986"/>
              <a:ext cx="589277" cy="589277"/>
            </a:xfrm>
            <a:prstGeom prst="rect">
              <a:avLst/>
            </a:prstGeom>
          </p:spPr>
        </p:pic>
      </p:gr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5249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2"/>
                                        </p:tgtEl>
                                      </p:cBhvr>
                                    </p:animEffect>
                                    <p:animScale>
                                      <p:cBhvr>
                                        <p:cTn id="7" dur="250" autoRev="1" fill="hold"/>
                                        <p:tgtEl>
                                          <p:spTgt spid="4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23"/>
                                        </p:tgtEl>
                                      </p:cBhvr>
                                    </p:animEffect>
                                    <p:animScale>
                                      <p:cBhvr>
                                        <p:cTn id="27" dur="250" autoRev="1" fill="hold"/>
                                        <p:tgtEl>
                                          <p:spTgt spid="123"/>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10"/>
                                        </p:tgtEl>
                                      </p:cBhvr>
                                    </p:animEffect>
                                    <p:animScale>
                                      <p:cBhvr>
                                        <p:cTn id="32" dur="250" autoRev="1" fill="hold"/>
                                        <p:tgtEl>
                                          <p:spTgt spid="1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5"/>
                                        </p:tgtEl>
                                      </p:cBhvr>
                                    </p:animEffect>
                                    <p:animScale>
                                      <p:cBhvr>
                                        <p:cTn id="4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487875" y="3321182"/>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Applications that are expected to grow over time need to be built on top of a scalable</a:t>
            </a:r>
          </a:p>
          <a:p>
            <a:pPr algn="ctr"/>
            <a:r>
              <a:rPr lang="en-US" dirty="0">
                <a:solidFill>
                  <a:schemeClr val="tx1"/>
                </a:solidFill>
              </a:rPr>
              <a:t>architecture. Such an architecture supports growth in users, traffic, or data size</a:t>
            </a:r>
          </a:p>
          <a:p>
            <a:pPr algn="ctr"/>
            <a:r>
              <a:rPr lang="en-US" dirty="0">
                <a:solidFill>
                  <a:schemeClr val="tx1"/>
                </a:solidFill>
              </a:rPr>
              <a:t>with no drop-in performance.</a:t>
            </a:r>
            <a:endParaRPr lang="en-IN" dirty="0">
              <a:solidFill>
                <a:schemeClr val="tx1"/>
              </a:solidFill>
            </a:endParaRPr>
          </a:p>
        </p:txBody>
      </p:sp>
      <p:grpSp>
        <p:nvGrpSpPr>
          <p:cNvPr id="42" name="Group 41"/>
          <p:cNvGrpSpPr/>
          <p:nvPr/>
        </p:nvGrpSpPr>
        <p:grpSpPr>
          <a:xfrm>
            <a:off x="609639" y="1095251"/>
            <a:ext cx="2029814" cy="1884408"/>
            <a:chOff x="1537028" y="1063129"/>
            <a:chExt cx="2029814" cy="1884408"/>
          </a:xfrm>
        </p:grpSpPr>
        <p:grpSp>
          <p:nvGrpSpPr>
            <p:cNvPr id="43" name="Group 42"/>
            <p:cNvGrpSpPr/>
            <p:nvPr/>
          </p:nvGrpSpPr>
          <p:grpSpPr>
            <a:xfrm>
              <a:off x="1537028" y="1063129"/>
              <a:ext cx="2029814" cy="1884408"/>
              <a:chOff x="967256" y="1065178"/>
              <a:chExt cx="2029814" cy="1884408"/>
            </a:xfrm>
          </p:grpSpPr>
          <p:sp>
            <p:nvSpPr>
              <p:cNvPr id="46"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48" name="Rectangle 4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49" name="TextBox 48">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01</a:t>
                </a:r>
              </a:p>
            </p:txBody>
          </p:sp>
          <p:grpSp>
            <p:nvGrpSpPr>
              <p:cNvPr id="50" name="Group 49">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52"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3"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51"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207" y="1794468"/>
              <a:ext cx="561226" cy="561226"/>
            </a:xfrm>
            <a:prstGeom prst="rect">
              <a:avLst/>
            </a:prstGeom>
          </p:spPr>
        </p:pic>
        <p:sp>
          <p:nvSpPr>
            <p:cNvPr id="45" name="TextBox 44"/>
            <p:cNvSpPr txBox="1"/>
            <p:nvPr/>
          </p:nvSpPr>
          <p:spPr>
            <a:xfrm>
              <a:off x="2183597" y="1374692"/>
              <a:ext cx="1047466" cy="338554"/>
            </a:xfrm>
            <a:prstGeom prst="rect">
              <a:avLst/>
            </a:prstGeom>
            <a:noFill/>
          </p:spPr>
          <p:txBody>
            <a:bodyPr wrap="none" rtlCol="0">
              <a:spAutoFit/>
            </a:bodyPr>
            <a:lstStyle/>
            <a:p>
              <a:r>
                <a:rPr lang="en-US" sz="1600" b="1" dirty="0" smtClean="0"/>
                <a:t>Scalability</a:t>
              </a:r>
              <a:endParaRPr lang="en-IN" sz="1600" b="1" dirty="0"/>
            </a:p>
          </p:txBody>
        </p:sp>
      </p:grpSp>
      <p:sp>
        <p:nvSpPr>
          <p:cNvPr id="54" name="Rectangle 53">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73" name="TextBox 72">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03</a:t>
            </a:r>
          </a:p>
        </p:txBody>
      </p:sp>
      <p:grpSp>
        <p:nvGrpSpPr>
          <p:cNvPr id="74" name="Group 73">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75"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76"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7"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78" name="TextBox 77"/>
          <p:cNvSpPr txBox="1"/>
          <p:nvPr/>
        </p:nvSpPr>
        <p:spPr>
          <a:xfrm>
            <a:off x="4864640" y="1353255"/>
            <a:ext cx="147433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Services, Not Servers</a:t>
            </a: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49" y="1880536"/>
            <a:ext cx="647520" cy="647520"/>
          </a:xfrm>
          <a:prstGeom prst="rect">
            <a:avLst/>
          </a:prstGeom>
        </p:spPr>
      </p:pic>
      <p:grpSp>
        <p:nvGrpSpPr>
          <p:cNvPr id="80" name="Group 79"/>
          <p:cNvGrpSpPr/>
          <p:nvPr/>
        </p:nvGrpSpPr>
        <p:grpSpPr>
          <a:xfrm>
            <a:off x="6421013" y="891067"/>
            <a:ext cx="2040452" cy="1888145"/>
            <a:chOff x="1644763" y="2756465"/>
            <a:chExt cx="2040452" cy="1888145"/>
          </a:xfrm>
        </p:grpSpPr>
        <p:sp>
          <p:nvSpPr>
            <p:cNvPr id="81"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2" name="TextBox 81">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04</a:t>
              </a:r>
            </a:p>
          </p:txBody>
        </p:sp>
        <p:grpSp>
          <p:nvGrpSpPr>
            <p:cNvPr id="83" name="Group 82">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85"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86"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84"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87" name="Group 86"/>
          <p:cNvGrpSpPr/>
          <p:nvPr/>
        </p:nvGrpSpPr>
        <p:grpSpPr>
          <a:xfrm>
            <a:off x="2534567" y="856637"/>
            <a:ext cx="2040452" cy="1888145"/>
            <a:chOff x="1644763" y="2756465"/>
            <a:chExt cx="2040452" cy="1888145"/>
          </a:xfrm>
        </p:grpSpPr>
        <p:sp>
          <p:nvSpPr>
            <p:cNvPr id="88"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9" name="TextBox 88">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02</a:t>
              </a:r>
            </a:p>
          </p:txBody>
        </p:sp>
        <p:grpSp>
          <p:nvGrpSpPr>
            <p:cNvPr id="90" name="Group 89">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92"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93"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387" y="1809157"/>
            <a:ext cx="696026" cy="696026"/>
          </a:xfrm>
          <a:prstGeom prst="rect">
            <a:avLst/>
          </a:prstGeom>
        </p:spPr>
      </p:pic>
      <p:sp>
        <p:nvSpPr>
          <p:cNvPr id="95" name="TextBox 94"/>
          <p:cNvSpPr txBox="1"/>
          <p:nvPr/>
        </p:nvSpPr>
        <p:spPr>
          <a:xfrm>
            <a:off x="3095928" y="1422836"/>
            <a:ext cx="1210588" cy="338554"/>
          </a:xfrm>
          <a:prstGeom prst="rect">
            <a:avLst/>
          </a:prstGeom>
          <a:noFill/>
        </p:spPr>
        <p:txBody>
          <a:bodyPr wrap="none" rtlCol="0">
            <a:spAutoFit/>
          </a:bodyPr>
          <a:lstStyle/>
          <a:p>
            <a:pPr lvl="0" algn="ctr" defTabSz="914400">
              <a:spcAft>
                <a:spcPts val="900"/>
              </a:spcAft>
              <a:defRPr/>
            </a:pPr>
            <a:r>
              <a:rPr lang="en-US" sz="1600" b="1" kern="0" noProof="1">
                <a:solidFill>
                  <a:prstClr val="black">
                    <a:lumMod val="85000"/>
                    <a:lumOff val="15000"/>
                  </a:prstClr>
                </a:solidFill>
              </a:rPr>
              <a:t>Automation</a:t>
            </a:r>
          </a:p>
        </p:txBody>
      </p:sp>
      <p:sp>
        <p:nvSpPr>
          <p:cNvPr id="96" name="TextBox 95"/>
          <p:cNvSpPr txBox="1"/>
          <p:nvPr/>
        </p:nvSpPr>
        <p:spPr>
          <a:xfrm>
            <a:off x="6992066" y="1311537"/>
            <a:ext cx="122758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Loose Coupling</a:t>
            </a: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67" y="1886607"/>
            <a:ext cx="605052" cy="605052"/>
          </a:xfrm>
          <a:prstGeom prst="rect">
            <a:avLst/>
          </a:prstGeom>
        </p:spPr>
      </p:pic>
      <p:sp>
        <p:nvSpPr>
          <p:cNvPr id="98" name="Rectangle 97"/>
          <p:cNvSpPr/>
          <p:nvPr/>
        </p:nvSpPr>
        <p:spPr>
          <a:xfrm>
            <a:off x="1055888" y="1077652"/>
            <a:ext cx="1351360" cy="1701504"/>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725706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Traditional IT infrastructure requires you to manually react to a variety of events. With cloud computing </a:t>
            </a:r>
            <a:r>
              <a:rPr lang="en-US" dirty="0" smtClean="0">
                <a:solidFill>
                  <a:schemeClr val="tx1"/>
                </a:solidFill>
              </a:rPr>
              <a:t>environment, </a:t>
            </a:r>
            <a:r>
              <a:rPr lang="en-US" dirty="0">
                <a:solidFill>
                  <a:schemeClr val="tx1"/>
                </a:solidFill>
              </a:rPr>
              <a:t>there is an opportunity for automation such as </a:t>
            </a:r>
            <a:r>
              <a:rPr lang="en-US" dirty="0" smtClean="0">
                <a:solidFill>
                  <a:schemeClr val="tx1"/>
                </a:solidFill>
              </a:rPr>
              <a:t>server less </a:t>
            </a:r>
            <a:r>
              <a:rPr lang="en-US" dirty="0">
                <a:solidFill>
                  <a:schemeClr val="tx1"/>
                </a:solidFill>
              </a:rPr>
              <a:t>management and Deployment, Auto scaling and more.</a:t>
            </a:r>
            <a:endParaRPr lang="en-IN" dirty="0">
              <a:solidFill>
                <a:schemeClr val="tx1"/>
              </a:solidFill>
            </a:endParaRPr>
          </a:p>
        </p:txBody>
      </p:sp>
      <p:grpSp>
        <p:nvGrpSpPr>
          <p:cNvPr id="75" name="Group 74"/>
          <p:cNvGrpSpPr/>
          <p:nvPr/>
        </p:nvGrpSpPr>
        <p:grpSpPr>
          <a:xfrm>
            <a:off x="609639" y="1095251"/>
            <a:ext cx="2029814" cy="1884408"/>
            <a:chOff x="1537028" y="1063129"/>
            <a:chExt cx="2029814" cy="1884408"/>
          </a:xfrm>
        </p:grpSpPr>
        <p:grpSp>
          <p:nvGrpSpPr>
            <p:cNvPr id="76" name="Group 75"/>
            <p:cNvGrpSpPr/>
            <p:nvPr/>
          </p:nvGrpSpPr>
          <p:grpSpPr>
            <a:xfrm>
              <a:off x="1537028" y="1063129"/>
              <a:ext cx="2029814" cy="1884408"/>
              <a:chOff x="967256" y="1065178"/>
              <a:chExt cx="2029814" cy="1884408"/>
            </a:xfrm>
          </p:grpSpPr>
          <p:sp>
            <p:nvSpPr>
              <p:cNvPr id="79"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80" name="Rectangle 79">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1" name="TextBox 80">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01</a:t>
                </a:r>
              </a:p>
            </p:txBody>
          </p:sp>
          <p:grpSp>
            <p:nvGrpSpPr>
              <p:cNvPr id="82" name="Group 81">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84"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85"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83"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77" name="Picture 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207" y="1794468"/>
              <a:ext cx="561226" cy="561226"/>
            </a:xfrm>
            <a:prstGeom prst="rect">
              <a:avLst/>
            </a:prstGeom>
          </p:spPr>
        </p:pic>
        <p:sp>
          <p:nvSpPr>
            <p:cNvPr id="78" name="TextBox 77"/>
            <p:cNvSpPr txBox="1"/>
            <p:nvPr/>
          </p:nvSpPr>
          <p:spPr>
            <a:xfrm>
              <a:off x="2183597" y="1374692"/>
              <a:ext cx="1047466" cy="338554"/>
            </a:xfrm>
            <a:prstGeom prst="rect">
              <a:avLst/>
            </a:prstGeom>
            <a:noFill/>
          </p:spPr>
          <p:txBody>
            <a:bodyPr wrap="none" rtlCol="0">
              <a:spAutoFit/>
            </a:bodyPr>
            <a:lstStyle/>
            <a:p>
              <a:r>
                <a:rPr lang="en-US" sz="1600" b="1" dirty="0" smtClean="0"/>
                <a:t>Scalability</a:t>
              </a:r>
              <a:endParaRPr lang="en-IN" sz="1600" b="1" dirty="0"/>
            </a:p>
          </p:txBody>
        </p:sp>
      </p:grpSp>
      <p:sp>
        <p:nvSpPr>
          <p:cNvPr id="86" name="Rectangle 85">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7" name="TextBox 86">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03</a:t>
            </a:r>
          </a:p>
        </p:txBody>
      </p:sp>
      <p:grpSp>
        <p:nvGrpSpPr>
          <p:cNvPr id="88" name="Group 87">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89"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90"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1"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92" name="TextBox 91"/>
          <p:cNvSpPr txBox="1"/>
          <p:nvPr/>
        </p:nvSpPr>
        <p:spPr>
          <a:xfrm>
            <a:off x="4864640" y="1353255"/>
            <a:ext cx="147433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Services, Not Servers</a:t>
            </a:r>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49" y="1880536"/>
            <a:ext cx="647520" cy="647520"/>
          </a:xfrm>
          <a:prstGeom prst="rect">
            <a:avLst/>
          </a:prstGeom>
        </p:spPr>
      </p:pic>
      <p:grpSp>
        <p:nvGrpSpPr>
          <p:cNvPr id="94" name="Group 93"/>
          <p:cNvGrpSpPr/>
          <p:nvPr/>
        </p:nvGrpSpPr>
        <p:grpSpPr>
          <a:xfrm>
            <a:off x="6421013" y="891067"/>
            <a:ext cx="2040452" cy="1888145"/>
            <a:chOff x="1644763" y="2756465"/>
            <a:chExt cx="2040452" cy="1888145"/>
          </a:xfrm>
        </p:grpSpPr>
        <p:sp>
          <p:nvSpPr>
            <p:cNvPr id="95"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96" name="TextBox 95">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04</a:t>
              </a:r>
            </a:p>
          </p:txBody>
        </p:sp>
        <p:grpSp>
          <p:nvGrpSpPr>
            <p:cNvPr id="97" name="Group 96">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9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0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8"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101" name="Group 100"/>
          <p:cNvGrpSpPr/>
          <p:nvPr/>
        </p:nvGrpSpPr>
        <p:grpSpPr>
          <a:xfrm>
            <a:off x="2534567" y="856637"/>
            <a:ext cx="2040452" cy="1888145"/>
            <a:chOff x="1644763" y="2756465"/>
            <a:chExt cx="2040452" cy="1888145"/>
          </a:xfrm>
        </p:grpSpPr>
        <p:sp>
          <p:nvSpPr>
            <p:cNvPr id="102"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103" name="TextBox 102">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02</a:t>
              </a:r>
            </a:p>
          </p:txBody>
        </p:sp>
        <p:grpSp>
          <p:nvGrpSpPr>
            <p:cNvPr id="104" name="Group 103">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106"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107"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05"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108" name="Picture 1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387" y="1809157"/>
            <a:ext cx="696026" cy="696026"/>
          </a:xfrm>
          <a:prstGeom prst="rect">
            <a:avLst/>
          </a:prstGeom>
        </p:spPr>
      </p:pic>
      <p:sp>
        <p:nvSpPr>
          <p:cNvPr id="109" name="TextBox 108"/>
          <p:cNvSpPr txBox="1"/>
          <p:nvPr/>
        </p:nvSpPr>
        <p:spPr>
          <a:xfrm>
            <a:off x="3095928" y="1422836"/>
            <a:ext cx="1210588" cy="338554"/>
          </a:xfrm>
          <a:prstGeom prst="rect">
            <a:avLst/>
          </a:prstGeom>
          <a:noFill/>
        </p:spPr>
        <p:txBody>
          <a:bodyPr wrap="none" rtlCol="0">
            <a:spAutoFit/>
          </a:bodyPr>
          <a:lstStyle/>
          <a:p>
            <a:pPr lvl="0" algn="ctr" defTabSz="914400">
              <a:spcAft>
                <a:spcPts val="900"/>
              </a:spcAft>
              <a:defRPr/>
            </a:pPr>
            <a:r>
              <a:rPr lang="en-US" sz="1600" b="1" kern="0" noProof="1">
                <a:solidFill>
                  <a:prstClr val="black">
                    <a:lumMod val="85000"/>
                    <a:lumOff val="15000"/>
                  </a:prstClr>
                </a:solidFill>
              </a:rPr>
              <a:t>Automation</a:t>
            </a:r>
          </a:p>
        </p:txBody>
      </p:sp>
      <p:sp>
        <p:nvSpPr>
          <p:cNvPr id="110" name="TextBox 109"/>
          <p:cNvSpPr txBox="1"/>
          <p:nvPr/>
        </p:nvSpPr>
        <p:spPr>
          <a:xfrm>
            <a:off x="6992066" y="1311537"/>
            <a:ext cx="122758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Loose Coupling</a:t>
            </a:r>
          </a:p>
        </p:txBody>
      </p:sp>
      <p:pic>
        <p:nvPicPr>
          <p:cNvPr id="111" name="Picture 1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67" y="1886607"/>
            <a:ext cx="605052" cy="605052"/>
          </a:xfrm>
          <a:prstGeom prst="rect">
            <a:avLst/>
          </a:prstGeom>
        </p:spPr>
      </p:pic>
      <p:sp>
        <p:nvSpPr>
          <p:cNvPr id="112" name="Rectangle 111"/>
          <p:cNvSpPr/>
          <p:nvPr/>
        </p:nvSpPr>
        <p:spPr>
          <a:xfrm>
            <a:off x="3008122" y="1077652"/>
            <a:ext cx="1351360" cy="1701504"/>
          </a:xfrm>
          <a:prstGeom prst="rect">
            <a:avLst/>
          </a:prstGeom>
          <a:noFill/>
          <a:ln>
            <a:solidFill>
              <a:schemeClr val="accent5"/>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537635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 traditional </a:t>
            </a:r>
            <a:r>
              <a:rPr lang="en-US" dirty="0" smtClean="0">
                <a:solidFill>
                  <a:schemeClr val="tx1"/>
                </a:solidFill>
              </a:rPr>
              <a:t>IT </a:t>
            </a:r>
            <a:r>
              <a:rPr lang="en-US" dirty="0">
                <a:solidFill>
                  <a:schemeClr val="tx1"/>
                </a:solidFill>
              </a:rPr>
              <a:t>infrastructure, </a:t>
            </a:r>
            <a:r>
              <a:rPr lang="en-US" dirty="0" smtClean="0">
                <a:solidFill>
                  <a:schemeClr val="tx1"/>
                </a:solidFill>
              </a:rPr>
              <a:t>organizations </a:t>
            </a:r>
            <a:r>
              <a:rPr lang="en-US" dirty="0">
                <a:solidFill>
                  <a:schemeClr val="tx1"/>
                </a:solidFill>
              </a:rPr>
              <a:t>have to build and operate </a:t>
            </a:r>
            <a:r>
              <a:rPr lang="en-US" dirty="0" smtClean="0">
                <a:solidFill>
                  <a:schemeClr val="tx1"/>
                </a:solidFill>
              </a:rPr>
              <a:t>all the IT components on </a:t>
            </a:r>
            <a:r>
              <a:rPr lang="en-US" dirty="0">
                <a:solidFill>
                  <a:schemeClr val="tx1"/>
                </a:solidFill>
              </a:rPr>
              <a:t>their own. While, with Cloud Computing, most of these required components are offered as services accessed via the internet.</a:t>
            </a:r>
            <a:endParaRPr lang="en-IN" dirty="0">
              <a:solidFill>
                <a:schemeClr val="tx1"/>
              </a:solidFill>
            </a:endParaRPr>
          </a:p>
        </p:txBody>
      </p:sp>
      <p:grpSp>
        <p:nvGrpSpPr>
          <p:cNvPr id="42" name="Group 41"/>
          <p:cNvGrpSpPr/>
          <p:nvPr/>
        </p:nvGrpSpPr>
        <p:grpSpPr>
          <a:xfrm>
            <a:off x="609639" y="1095251"/>
            <a:ext cx="2029814" cy="1884408"/>
            <a:chOff x="1537028" y="1063129"/>
            <a:chExt cx="2029814" cy="1884408"/>
          </a:xfrm>
        </p:grpSpPr>
        <p:grpSp>
          <p:nvGrpSpPr>
            <p:cNvPr id="43" name="Group 42"/>
            <p:cNvGrpSpPr/>
            <p:nvPr/>
          </p:nvGrpSpPr>
          <p:grpSpPr>
            <a:xfrm>
              <a:off x="1537028" y="1063129"/>
              <a:ext cx="2029814" cy="1884408"/>
              <a:chOff x="967256" y="1065178"/>
              <a:chExt cx="2029814" cy="1884408"/>
            </a:xfrm>
          </p:grpSpPr>
          <p:sp>
            <p:nvSpPr>
              <p:cNvPr id="46"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48" name="Rectangle 4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49" name="TextBox 48">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01</a:t>
                </a:r>
              </a:p>
            </p:txBody>
          </p:sp>
          <p:grpSp>
            <p:nvGrpSpPr>
              <p:cNvPr id="50" name="Group 49">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52"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3"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51"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207" y="1794468"/>
              <a:ext cx="561226" cy="561226"/>
            </a:xfrm>
            <a:prstGeom prst="rect">
              <a:avLst/>
            </a:prstGeom>
          </p:spPr>
        </p:pic>
        <p:sp>
          <p:nvSpPr>
            <p:cNvPr id="45" name="TextBox 44"/>
            <p:cNvSpPr txBox="1"/>
            <p:nvPr/>
          </p:nvSpPr>
          <p:spPr>
            <a:xfrm>
              <a:off x="2183597" y="1374692"/>
              <a:ext cx="1047466" cy="338554"/>
            </a:xfrm>
            <a:prstGeom prst="rect">
              <a:avLst/>
            </a:prstGeom>
            <a:noFill/>
          </p:spPr>
          <p:txBody>
            <a:bodyPr wrap="none" rtlCol="0">
              <a:spAutoFit/>
            </a:bodyPr>
            <a:lstStyle/>
            <a:p>
              <a:r>
                <a:rPr lang="en-US" sz="1600" b="1" dirty="0" smtClean="0"/>
                <a:t>Scalability</a:t>
              </a:r>
              <a:endParaRPr lang="en-IN" sz="1600" b="1" dirty="0"/>
            </a:p>
          </p:txBody>
        </p:sp>
      </p:grpSp>
      <p:sp>
        <p:nvSpPr>
          <p:cNvPr id="54" name="Rectangle 53">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73" name="TextBox 72">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03</a:t>
            </a:r>
          </a:p>
        </p:txBody>
      </p:sp>
      <p:grpSp>
        <p:nvGrpSpPr>
          <p:cNvPr id="74" name="Group 73">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75"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76"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7"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78" name="TextBox 77"/>
          <p:cNvSpPr txBox="1"/>
          <p:nvPr/>
        </p:nvSpPr>
        <p:spPr>
          <a:xfrm>
            <a:off x="4864640" y="1353255"/>
            <a:ext cx="147433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Services, Not Servers</a:t>
            </a:r>
          </a:p>
        </p:txBody>
      </p: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049" y="1880536"/>
            <a:ext cx="647520" cy="647520"/>
          </a:xfrm>
          <a:prstGeom prst="rect">
            <a:avLst/>
          </a:prstGeom>
        </p:spPr>
      </p:pic>
      <p:grpSp>
        <p:nvGrpSpPr>
          <p:cNvPr id="80" name="Group 79"/>
          <p:cNvGrpSpPr/>
          <p:nvPr/>
        </p:nvGrpSpPr>
        <p:grpSpPr>
          <a:xfrm>
            <a:off x="6421013" y="891067"/>
            <a:ext cx="2040452" cy="1888145"/>
            <a:chOff x="1644763" y="2756465"/>
            <a:chExt cx="2040452" cy="1888145"/>
          </a:xfrm>
        </p:grpSpPr>
        <p:sp>
          <p:nvSpPr>
            <p:cNvPr id="81"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2" name="TextBox 81">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04</a:t>
              </a:r>
            </a:p>
          </p:txBody>
        </p:sp>
        <p:grpSp>
          <p:nvGrpSpPr>
            <p:cNvPr id="83" name="Group 82">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85"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86"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84"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87" name="Group 86"/>
          <p:cNvGrpSpPr/>
          <p:nvPr/>
        </p:nvGrpSpPr>
        <p:grpSpPr>
          <a:xfrm>
            <a:off x="2534567" y="856637"/>
            <a:ext cx="2040452" cy="1888145"/>
            <a:chOff x="1644763" y="2756465"/>
            <a:chExt cx="2040452" cy="1888145"/>
          </a:xfrm>
        </p:grpSpPr>
        <p:sp>
          <p:nvSpPr>
            <p:cNvPr id="88"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89" name="TextBox 88">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02</a:t>
              </a:r>
            </a:p>
          </p:txBody>
        </p:sp>
        <p:grpSp>
          <p:nvGrpSpPr>
            <p:cNvPr id="90" name="Group 89">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92"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93"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9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387" y="1809157"/>
            <a:ext cx="696026" cy="696026"/>
          </a:xfrm>
          <a:prstGeom prst="rect">
            <a:avLst/>
          </a:prstGeom>
        </p:spPr>
      </p:pic>
      <p:sp>
        <p:nvSpPr>
          <p:cNvPr id="95" name="TextBox 94"/>
          <p:cNvSpPr txBox="1"/>
          <p:nvPr/>
        </p:nvSpPr>
        <p:spPr>
          <a:xfrm>
            <a:off x="3095928" y="1422836"/>
            <a:ext cx="1210588" cy="338554"/>
          </a:xfrm>
          <a:prstGeom prst="rect">
            <a:avLst/>
          </a:prstGeom>
          <a:noFill/>
        </p:spPr>
        <p:txBody>
          <a:bodyPr wrap="none" rtlCol="0">
            <a:spAutoFit/>
          </a:bodyPr>
          <a:lstStyle/>
          <a:p>
            <a:pPr lvl="0" algn="ctr" defTabSz="914400">
              <a:spcAft>
                <a:spcPts val="900"/>
              </a:spcAft>
              <a:defRPr/>
            </a:pPr>
            <a:r>
              <a:rPr lang="en-US" sz="1600" b="1" kern="0" noProof="1">
                <a:solidFill>
                  <a:prstClr val="black">
                    <a:lumMod val="85000"/>
                    <a:lumOff val="15000"/>
                  </a:prstClr>
                </a:solidFill>
              </a:rPr>
              <a:t>Automation</a:t>
            </a:r>
          </a:p>
        </p:txBody>
      </p:sp>
      <p:sp>
        <p:nvSpPr>
          <p:cNvPr id="96" name="TextBox 95"/>
          <p:cNvSpPr txBox="1"/>
          <p:nvPr/>
        </p:nvSpPr>
        <p:spPr>
          <a:xfrm>
            <a:off x="6992066" y="1311537"/>
            <a:ext cx="122758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Loose Coupling</a:t>
            </a:r>
          </a:p>
        </p:txBody>
      </p:sp>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367" y="1886607"/>
            <a:ext cx="605052" cy="605052"/>
          </a:xfrm>
          <a:prstGeom prst="rect">
            <a:avLst/>
          </a:prstGeom>
        </p:spPr>
      </p:pic>
      <p:sp>
        <p:nvSpPr>
          <p:cNvPr id="98" name="Rectangle 97"/>
          <p:cNvSpPr/>
          <p:nvPr/>
        </p:nvSpPr>
        <p:spPr>
          <a:xfrm>
            <a:off x="4886709" y="1077652"/>
            <a:ext cx="1351360" cy="1701504"/>
          </a:xfrm>
          <a:prstGeom prst="rect">
            <a:avLst/>
          </a:prstGeom>
          <a:noFill/>
          <a:ln>
            <a:solidFill>
              <a:srgbClr val="C13018"/>
            </a:solid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313121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 computing encourages multi </a:t>
            </a:r>
            <a:r>
              <a:rPr lang="en-US" dirty="0" smtClean="0">
                <a:solidFill>
                  <a:schemeClr val="tx1"/>
                </a:solidFill>
              </a:rPr>
              <a:t>architecture </a:t>
            </a:r>
            <a:r>
              <a:rPr lang="en-US" dirty="0">
                <a:solidFill>
                  <a:schemeClr val="tx1"/>
                </a:solidFill>
              </a:rPr>
              <a:t>systems for applications which let's </a:t>
            </a:r>
            <a:r>
              <a:rPr lang="en-US" dirty="0" smtClean="0">
                <a:solidFill>
                  <a:schemeClr val="tx1"/>
                </a:solidFill>
              </a:rPr>
              <a:t>organizations design and keep </a:t>
            </a:r>
            <a:r>
              <a:rPr lang="en-US" dirty="0">
                <a:solidFill>
                  <a:schemeClr val="tx1"/>
                </a:solidFill>
              </a:rPr>
              <a:t>the application complexity in check by creating smaller, loosely </a:t>
            </a:r>
            <a:r>
              <a:rPr lang="en-US" dirty="0" smtClean="0">
                <a:solidFill>
                  <a:schemeClr val="tx1"/>
                </a:solidFill>
              </a:rPr>
              <a:t>coupled components. </a:t>
            </a:r>
            <a:r>
              <a:rPr lang="en-US" dirty="0">
                <a:solidFill>
                  <a:schemeClr val="tx1"/>
                </a:solidFill>
              </a:rPr>
              <a:t>It also reduces the </a:t>
            </a:r>
            <a:r>
              <a:rPr lang="en-US" dirty="0" err="1">
                <a:solidFill>
                  <a:schemeClr val="tx1"/>
                </a:solidFill>
              </a:rPr>
              <a:t>interdepencies</a:t>
            </a:r>
            <a:r>
              <a:rPr lang="en-US" dirty="0">
                <a:solidFill>
                  <a:schemeClr val="tx1"/>
                </a:solidFill>
              </a:rPr>
              <a:t>.</a:t>
            </a:r>
            <a:endParaRPr lang="en-IN" dirty="0">
              <a:solidFill>
                <a:schemeClr val="tx1"/>
              </a:solidFill>
            </a:endParaRPr>
          </a:p>
        </p:txBody>
      </p:sp>
      <p:grpSp>
        <p:nvGrpSpPr>
          <p:cNvPr id="17" name="Group 16"/>
          <p:cNvGrpSpPr/>
          <p:nvPr/>
        </p:nvGrpSpPr>
        <p:grpSpPr>
          <a:xfrm>
            <a:off x="609639" y="1095251"/>
            <a:ext cx="2029814" cy="1884408"/>
            <a:chOff x="1537028" y="1063129"/>
            <a:chExt cx="2029814" cy="1884408"/>
          </a:xfrm>
        </p:grpSpPr>
        <p:grpSp>
          <p:nvGrpSpPr>
            <p:cNvPr id="6" name="Group 5"/>
            <p:cNvGrpSpPr/>
            <p:nvPr/>
          </p:nvGrpSpPr>
          <p:grpSpPr>
            <a:xfrm>
              <a:off x="1537028" y="1063129"/>
              <a:ext cx="2029814" cy="1884408"/>
              <a:chOff x="967256" y="1065178"/>
              <a:chExt cx="2029814" cy="1884408"/>
            </a:xfrm>
          </p:grpSpPr>
          <p:sp>
            <p:nvSpPr>
              <p:cNvPr id="15"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8" name="Rectangle 1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2" name="TextBox 21">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01</a:t>
                </a:r>
              </a:p>
            </p:txBody>
          </p:sp>
          <p:grpSp>
            <p:nvGrpSpPr>
              <p:cNvPr id="26" name="Group 25">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27"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38"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207" y="1794468"/>
              <a:ext cx="561226" cy="561226"/>
            </a:xfrm>
            <a:prstGeom prst="rect">
              <a:avLst/>
            </a:prstGeom>
          </p:spPr>
        </p:pic>
        <p:sp>
          <p:nvSpPr>
            <p:cNvPr id="11" name="TextBox 10"/>
            <p:cNvSpPr txBox="1"/>
            <p:nvPr/>
          </p:nvSpPr>
          <p:spPr>
            <a:xfrm>
              <a:off x="2183597" y="1374692"/>
              <a:ext cx="1047466" cy="338554"/>
            </a:xfrm>
            <a:prstGeom prst="rect">
              <a:avLst/>
            </a:prstGeom>
            <a:noFill/>
          </p:spPr>
          <p:txBody>
            <a:bodyPr wrap="none" rtlCol="0">
              <a:spAutoFit/>
            </a:bodyPr>
            <a:lstStyle/>
            <a:p>
              <a:r>
                <a:rPr lang="en-US" sz="1600" b="1" dirty="0" smtClean="0"/>
                <a:t>Scalability</a:t>
              </a:r>
              <a:endParaRPr lang="en-IN" sz="1600" b="1" dirty="0"/>
            </a:p>
          </p:txBody>
        </p:sp>
      </p:grpSp>
      <p:sp>
        <p:nvSpPr>
          <p:cNvPr id="20" name="Rectangle 19">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4" name="TextBox 23">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03</a:t>
            </a:r>
          </a:p>
        </p:txBody>
      </p:sp>
      <p:grpSp>
        <p:nvGrpSpPr>
          <p:cNvPr id="29" name="Group 28">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30"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40"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55" name="TextBox 54"/>
          <p:cNvSpPr txBox="1"/>
          <p:nvPr/>
        </p:nvSpPr>
        <p:spPr>
          <a:xfrm>
            <a:off x="4864640" y="1353255"/>
            <a:ext cx="147433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Services, Not Servers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49" y="1880536"/>
            <a:ext cx="647520" cy="647520"/>
          </a:xfrm>
          <a:prstGeom prst="rect">
            <a:avLst/>
          </a:prstGeom>
        </p:spPr>
      </p:pic>
      <p:grpSp>
        <p:nvGrpSpPr>
          <p:cNvPr id="47" name="Group 46"/>
          <p:cNvGrpSpPr/>
          <p:nvPr/>
        </p:nvGrpSpPr>
        <p:grpSpPr>
          <a:xfrm>
            <a:off x="6421013" y="891067"/>
            <a:ext cx="2040452" cy="1888145"/>
            <a:chOff x="1644763" y="2756465"/>
            <a:chExt cx="2040452" cy="1888145"/>
          </a:xfrm>
        </p:grpSpPr>
        <p:sp>
          <p:nvSpPr>
            <p:cNvPr id="56"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57" name="TextBox 56">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04</a:t>
              </a:r>
            </a:p>
          </p:txBody>
        </p:sp>
        <p:grpSp>
          <p:nvGrpSpPr>
            <p:cNvPr id="58" name="Group 57">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5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62" name="Group 61"/>
          <p:cNvGrpSpPr/>
          <p:nvPr/>
        </p:nvGrpSpPr>
        <p:grpSpPr>
          <a:xfrm>
            <a:off x="2534567" y="856637"/>
            <a:ext cx="2040452" cy="1888145"/>
            <a:chOff x="1644763" y="2756465"/>
            <a:chExt cx="2040452" cy="1888145"/>
          </a:xfrm>
        </p:grpSpPr>
        <p:sp>
          <p:nvSpPr>
            <p:cNvPr id="63"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64" name="TextBox 63">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02</a:t>
              </a:r>
            </a:p>
          </p:txBody>
        </p:sp>
        <p:grpSp>
          <p:nvGrpSpPr>
            <p:cNvPr id="65" name="Group 64">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67"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8"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6"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387" y="1809157"/>
            <a:ext cx="696026" cy="696026"/>
          </a:xfrm>
          <a:prstGeom prst="rect">
            <a:avLst/>
          </a:prstGeom>
        </p:spPr>
      </p:pic>
      <p:sp>
        <p:nvSpPr>
          <p:cNvPr id="70" name="TextBox 69"/>
          <p:cNvSpPr txBox="1"/>
          <p:nvPr/>
        </p:nvSpPr>
        <p:spPr>
          <a:xfrm>
            <a:off x="3095928" y="1422836"/>
            <a:ext cx="1210588" cy="338554"/>
          </a:xfrm>
          <a:prstGeom prst="rect">
            <a:avLst/>
          </a:prstGeom>
          <a:noFill/>
        </p:spPr>
        <p:txBody>
          <a:bodyPr wrap="none" rtlCol="0">
            <a:spAutoFit/>
          </a:bodyPr>
          <a:lstStyle/>
          <a:p>
            <a:pPr lvl="0" algn="ctr" defTabSz="914400">
              <a:spcAft>
                <a:spcPts val="900"/>
              </a:spcAft>
              <a:defRPr/>
            </a:pPr>
            <a:r>
              <a:rPr lang="en-US" sz="1600" b="1" kern="0" noProof="1">
                <a:solidFill>
                  <a:prstClr val="black">
                    <a:lumMod val="85000"/>
                    <a:lumOff val="15000"/>
                  </a:prstClr>
                </a:solidFill>
              </a:rPr>
              <a:t>Automation</a:t>
            </a:r>
          </a:p>
        </p:txBody>
      </p:sp>
      <p:sp>
        <p:nvSpPr>
          <p:cNvPr id="71" name="TextBox 70"/>
          <p:cNvSpPr txBox="1"/>
          <p:nvPr/>
        </p:nvSpPr>
        <p:spPr>
          <a:xfrm>
            <a:off x="6992066" y="1311537"/>
            <a:ext cx="1227589"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Loose Coupling</a:t>
            </a:r>
          </a:p>
        </p:txBody>
      </p: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367" y="1886607"/>
            <a:ext cx="605052" cy="605052"/>
          </a:xfrm>
          <a:prstGeom prst="rect">
            <a:avLst/>
          </a:prstGeom>
        </p:spPr>
      </p:pic>
      <p:sp>
        <p:nvSpPr>
          <p:cNvPr id="41" name="Rectangle 40"/>
          <p:cNvSpPr/>
          <p:nvPr/>
        </p:nvSpPr>
        <p:spPr>
          <a:xfrm>
            <a:off x="6881424" y="1077652"/>
            <a:ext cx="1351360" cy="1701504"/>
          </a:xfrm>
          <a:prstGeom prst="rect">
            <a:avLst/>
          </a:prstGeom>
          <a:noFill/>
          <a:ln>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054708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 </a:t>
            </a:r>
            <a:r>
              <a:rPr lang="en-US" dirty="0" smtClean="0">
                <a:solidFill>
                  <a:schemeClr val="tx1"/>
                </a:solidFill>
              </a:rPr>
              <a:t>computing provides </a:t>
            </a:r>
            <a:r>
              <a:rPr lang="en-US" dirty="0">
                <a:solidFill>
                  <a:schemeClr val="tx1"/>
                </a:solidFill>
              </a:rPr>
              <a:t>various managed database engines offering enterprise performance at open source cost. Data lake </a:t>
            </a:r>
            <a:r>
              <a:rPr lang="en-US" dirty="0" smtClean="0">
                <a:solidFill>
                  <a:schemeClr val="tx1"/>
                </a:solidFill>
              </a:rPr>
              <a:t>architecture </a:t>
            </a:r>
            <a:r>
              <a:rPr lang="en-US" dirty="0">
                <a:solidFill>
                  <a:schemeClr val="tx1"/>
                </a:solidFill>
              </a:rPr>
              <a:t>is another plus point with cloud, which </a:t>
            </a:r>
            <a:r>
              <a:rPr lang="en-US" dirty="0" smtClean="0">
                <a:solidFill>
                  <a:schemeClr val="tx1"/>
                </a:solidFill>
              </a:rPr>
              <a:t>organizations can use to store </a:t>
            </a:r>
            <a:r>
              <a:rPr lang="en-US" dirty="0">
                <a:solidFill>
                  <a:schemeClr val="tx1"/>
                </a:solidFill>
              </a:rPr>
              <a:t>massive amounts of data in a central location so that it's readily available to be categorized, processed, analyzed, and consumed </a:t>
            </a:r>
            <a:r>
              <a:rPr lang="en-US" dirty="0" smtClean="0">
                <a:solidFill>
                  <a:schemeClr val="tx1"/>
                </a:solidFill>
              </a:rPr>
              <a:t>by diverse groups within </a:t>
            </a:r>
            <a:r>
              <a:rPr lang="en-US" dirty="0">
                <a:solidFill>
                  <a:schemeClr val="tx1"/>
                </a:solidFill>
              </a:rPr>
              <a:t>the organization.</a:t>
            </a:r>
            <a:endParaRPr lang="en-IN" dirty="0">
              <a:solidFill>
                <a:schemeClr val="tx1"/>
              </a:solidFill>
            </a:endParaRPr>
          </a:p>
        </p:txBody>
      </p:sp>
      <p:grpSp>
        <p:nvGrpSpPr>
          <p:cNvPr id="17" name="Group 16"/>
          <p:cNvGrpSpPr/>
          <p:nvPr/>
        </p:nvGrpSpPr>
        <p:grpSpPr>
          <a:xfrm>
            <a:off x="537062" y="1095251"/>
            <a:ext cx="2102391" cy="1884408"/>
            <a:chOff x="1464451" y="1063129"/>
            <a:chExt cx="2102391" cy="1884408"/>
          </a:xfrm>
        </p:grpSpPr>
        <p:grpSp>
          <p:nvGrpSpPr>
            <p:cNvPr id="6" name="Group 5"/>
            <p:cNvGrpSpPr/>
            <p:nvPr/>
          </p:nvGrpSpPr>
          <p:grpSpPr>
            <a:xfrm>
              <a:off x="1464451" y="1063129"/>
              <a:ext cx="2102391" cy="1884408"/>
              <a:chOff x="894679" y="1065178"/>
              <a:chExt cx="2102391" cy="1884408"/>
            </a:xfrm>
          </p:grpSpPr>
          <p:sp>
            <p:nvSpPr>
              <p:cNvPr id="15"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8" name="Rectangle 1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2" name="TextBox 21">
                <a:extLst>
                  <a:ext uri="{FF2B5EF4-FFF2-40B4-BE49-F238E27FC236}">
                    <a16:creationId xmlns:a16="http://schemas.microsoft.com/office/drawing/2014/main" xmlns="" id="{A5A4773B-0097-43CB-A3E0-A72BC9CFC686}"/>
                  </a:ext>
                </a:extLst>
              </p:cNvPr>
              <p:cNvSpPr txBox="1"/>
              <p:nvPr/>
            </p:nvSpPr>
            <p:spPr>
              <a:xfrm>
                <a:off x="894679" y="1634159"/>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05</a:t>
                </a:r>
              </a:p>
            </p:txBody>
          </p:sp>
          <p:grpSp>
            <p:nvGrpSpPr>
              <p:cNvPr id="26" name="Group 25">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27"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38"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1" name="TextBox 10"/>
            <p:cNvSpPr txBox="1"/>
            <p:nvPr/>
          </p:nvSpPr>
          <p:spPr>
            <a:xfrm>
              <a:off x="1980028" y="1272786"/>
              <a:ext cx="1363900" cy="584775"/>
            </a:xfrm>
            <a:prstGeom prst="rect">
              <a:avLst/>
            </a:prstGeom>
            <a:noFill/>
          </p:spPr>
          <p:txBody>
            <a:bodyPr wrap="none" rtlCol="0">
              <a:spAutoFit/>
            </a:bodyPr>
            <a:lstStyle/>
            <a:p>
              <a:pPr algn="ctr"/>
              <a:r>
                <a:rPr lang="en-US" sz="1600" b="1" dirty="0" smtClean="0"/>
                <a:t>Database &amp;</a:t>
              </a:r>
            </a:p>
            <a:p>
              <a:pPr algn="ctr"/>
              <a:r>
                <a:rPr lang="en-US" sz="1600" b="1" dirty="0" smtClean="0"/>
                <a:t>Data Volumes</a:t>
              </a:r>
              <a:endParaRPr lang="en-IN" sz="1600" b="1" dirty="0"/>
            </a:p>
          </p:txBody>
        </p:sp>
      </p:grpSp>
      <p:sp>
        <p:nvSpPr>
          <p:cNvPr id="20" name="Rectangle 19">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4" name="TextBox 23">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07</a:t>
            </a:r>
          </a:p>
        </p:txBody>
      </p:sp>
      <p:grpSp>
        <p:nvGrpSpPr>
          <p:cNvPr id="29" name="Group 28">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30"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40"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55" name="TextBox 54"/>
          <p:cNvSpPr txBox="1"/>
          <p:nvPr/>
        </p:nvSpPr>
        <p:spPr>
          <a:xfrm>
            <a:off x="4864640" y="1373735"/>
            <a:ext cx="1474339" cy="338554"/>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Caching</a:t>
            </a:r>
          </a:p>
        </p:txBody>
      </p:sp>
      <p:grpSp>
        <p:nvGrpSpPr>
          <p:cNvPr id="47" name="Group 46"/>
          <p:cNvGrpSpPr/>
          <p:nvPr/>
        </p:nvGrpSpPr>
        <p:grpSpPr>
          <a:xfrm>
            <a:off x="6421013" y="891067"/>
            <a:ext cx="2040452" cy="1888145"/>
            <a:chOff x="1644763" y="2756465"/>
            <a:chExt cx="2040452" cy="1888145"/>
          </a:xfrm>
        </p:grpSpPr>
        <p:sp>
          <p:nvSpPr>
            <p:cNvPr id="56"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57" name="TextBox 56">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08</a:t>
              </a:r>
            </a:p>
          </p:txBody>
        </p:sp>
        <p:grpSp>
          <p:nvGrpSpPr>
            <p:cNvPr id="58" name="Group 57">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5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62" name="Group 61"/>
          <p:cNvGrpSpPr/>
          <p:nvPr/>
        </p:nvGrpSpPr>
        <p:grpSpPr>
          <a:xfrm>
            <a:off x="2534567" y="856637"/>
            <a:ext cx="2040452" cy="1888145"/>
            <a:chOff x="1644763" y="2756465"/>
            <a:chExt cx="2040452" cy="1888145"/>
          </a:xfrm>
        </p:grpSpPr>
        <p:sp>
          <p:nvSpPr>
            <p:cNvPr id="63"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64" name="TextBox 63">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06</a:t>
              </a:r>
            </a:p>
          </p:txBody>
        </p:sp>
        <p:grpSp>
          <p:nvGrpSpPr>
            <p:cNvPr id="65" name="Group 64">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67"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8"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6"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0" name="TextBox 69"/>
          <p:cNvSpPr txBox="1"/>
          <p:nvPr/>
        </p:nvSpPr>
        <p:spPr>
          <a:xfrm>
            <a:off x="3040036" y="1289362"/>
            <a:ext cx="1304248"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Cost </a:t>
            </a:r>
            <a:r>
              <a:rPr lang="en-US" sz="1600" b="1" kern="0" noProof="1" smtClean="0">
                <a:solidFill>
                  <a:prstClr val="black">
                    <a:lumMod val="85000"/>
                    <a:lumOff val="15000"/>
                  </a:prstClr>
                </a:solidFill>
              </a:rPr>
              <a:t>Optimization</a:t>
            </a:r>
            <a:endParaRPr lang="en-US" sz="1600" b="1" kern="0" noProof="1">
              <a:solidFill>
                <a:prstClr val="black">
                  <a:lumMod val="85000"/>
                  <a:lumOff val="15000"/>
                </a:prstClr>
              </a:solidFill>
            </a:endParaRPr>
          </a:p>
        </p:txBody>
      </p:sp>
      <p:sp>
        <p:nvSpPr>
          <p:cNvPr id="71" name="TextBox 70"/>
          <p:cNvSpPr txBox="1"/>
          <p:nvPr/>
        </p:nvSpPr>
        <p:spPr>
          <a:xfrm>
            <a:off x="6992066" y="1403259"/>
            <a:ext cx="1227589" cy="338554"/>
          </a:xfrm>
          <a:prstGeom prst="rect">
            <a:avLst/>
          </a:prstGeom>
          <a:noFill/>
        </p:spPr>
        <p:txBody>
          <a:bodyPr wrap="square" rtlCol="0">
            <a:spAutoFit/>
          </a:bodyPr>
          <a:lstStyle/>
          <a:p>
            <a:pPr lvl="0" algn="ctr" defTabSz="914400">
              <a:spcAft>
                <a:spcPts val="900"/>
              </a:spcAft>
              <a:defRPr/>
            </a:pPr>
            <a:r>
              <a:rPr lang="en-US" sz="1600" b="1" kern="0" noProof="1" smtClean="0">
                <a:solidFill>
                  <a:prstClr val="black">
                    <a:lumMod val="85000"/>
                    <a:lumOff val="15000"/>
                  </a:prstClr>
                </a:solidFill>
              </a:rPr>
              <a:t>Security</a:t>
            </a:r>
            <a:endParaRPr lang="en-US" sz="1600" b="1" kern="0" noProof="1">
              <a:solidFill>
                <a:prstClr val="black">
                  <a:lumMod val="85000"/>
                  <a:lumOff val="15000"/>
                </a:prstClr>
              </a:solidFill>
            </a:endParaRPr>
          </a:p>
        </p:txBody>
      </p:sp>
      <p:grpSp>
        <p:nvGrpSpPr>
          <p:cNvPr id="4" name="Group 3"/>
          <p:cNvGrpSpPr/>
          <p:nvPr/>
        </p:nvGrpSpPr>
        <p:grpSpPr>
          <a:xfrm>
            <a:off x="1374542" y="1947405"/>
            <a:ext cx="699786" cy="559594"/>
            <a:chOff x="1206253" y="1874345"/>
            <a:chExt cx="851844" cy="68119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09" y="1874345"/>
              <a:ext cx="597788" cy="5977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53" y="2093734"/>
              <a:ext cx="461801" cy="461801"/>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956" y="1910566"/>
            <a:ext cx="653218" cy="6532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832" y="1843112"/>
            <a:ext cx="696600" cy="6966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438" y="1896773"/>
            <a:ext cx="589277" cy="589277"/>
          </a:xfrm>
          <a:prstGeom prst="rect">
            <a:avLst/>
          </a:prstGeom>
        </p:spPr>
      </p:pic>
      <p:sp>
        <p:nvSpPr>
          <p:cNvPr id="48" name="Rectangle 47"/>
          <p:cNvSpPr/>
          <p:nvPr/>
        </p:nvSpPr>
        <p:spPr>
          <a:xfrm>
            <a:off x="1064301" y="1083236"/>
            <a:ext cx="1351360" cy="1701504"/>
          </a:xfrm>
          <a:prstGeom prst="rect">
            <a:avLst/>
          </a:prstGeom>
          <a:noFill/>
          <a:ln>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665355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 reduces capital expenses and drive savings as a result. AWS even provides various ways for </a:t>
            </a:r>
            <a:r>
              <a:rPr lang="en-US" dirty="0" smtClean="0">
                <a:solidFill>
                  <a:schemeClr val="tx1"/>
                </a:solidFill>
              </a:rPr>
              <a:t>organization </a:t>
            </a:r>
            <a:r>
              <a:rPr lang="en-US" dirty="0">
                <a:solidFill>
                  <a:schemeClr val="tx1"/>
                </a:solidFill>
              </a:rPr>
              <a:t>to track and identify the cost saving opportunities.</a:t>
            </a:r>
            <a:endParaRPr lang="en-IN" dirty="0">
              <a:solidFill>
                <a:schemeClr val="tx1"/>
              </a:solidFill>
            </a:endParaRPr>
          </a:p>
        </p:txBody>
      </p:sp>
      <p:grpSp>
        <p:nvGrpSpPr>
          <p:cNvPr id="17" name="Group 16"/>
          <p:cNvGrpSpPr/>
          <p:nvPr/>
        </p:nvGrpSpPr>
        <p:grpSpPr>
          <a:xfrm>
            <a:off x="609639" y="1095251"/>
            <a:ext cx="2029814" cy="1884408"/>
            <a:chOff x="1537028" y="1063129"/>
            <a:chExt cx="2029814" cy="1884408"/>
          </a:xfrm>
        </p:grpSpPr>
        <p:grpSp>
          <p:nvGrpSpPr>
            <p:cNvPr id="6" name="Group 5"/>
            <p:cNvGrpSpPr/>
            <p:nvPr/>
          </p:nvGrpSpPr>
          <p:grpSpPr>
            <a:xfrm>
              <a:off x="1537028" y="1063129"/>
              <a:ext cx="2029814" cy="1884408"/>
              <a:chOff x="967256" y="1065178"/>
              <a:chExt cx="2029814" cy="1884408"/>
            </a:xfrm>
          </p:grpSpPr>
          <p:sp>
            <p:nvSpPr>
              <p:cNvPr id="15"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8" name="Rectangle 1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2" name="TextBox 21">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05</a:t>
                </a:r>
              </a:p>
            </p:txBody>
          </p:sp>
          <p:grpSp>
            <p:nvGrpSpPr>
              <p:cNvPr id="26" name="Group 25">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27"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38"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1" name="TextBox 10"/>
            <p:cNvSpPr txBox="1"/>
            <p:nvPr/>
          </p:nvSpPr>
          <p:spPr>
            <a:xfrm>
              <a:off x="2029260" y="1272786"/>
              <a:ext cx="1363900" cy="584775"/>
            </a:xfrm>
            <a:prstGeom prst="rect">
              <a:avLst/>
            </a:prstGeom>
            <a:noFill/>
          </p:spPr>
          <p:txBody>
            <a:bodyPr wrap="none" rtlCol="0">
              <a:spAutoFit/>
            </a:bodyPr>
            <a:lstStyle/>
            <a:p>
              <a:pPr algn="ctr"/>
              <a:r>
                <a:rPr lang="en-US" sz="1600" b="1" dirty="0" smtClean="0"/>
                <a:t>Database &amp;</a:t>
              </a:r>
            </a:p>
            <a:p>
              <a:pPr algn="ctr"/>
              <a:r>
                <a:rPr lang="en-US" sz="1600" b="1" dirty="0" smtClean="0"/>
                <a:t>Data Volumes</a:t>
              </a:r>
              <a:endParaRPr lang="en-IN" sz="1600" b="1" dirty="0"/>
            </a:p>
          </p:txBody>
        </p:sp>
      </p:grpSp>
      <p:sp>
        <p:nvSpPr>
          <p:cNvPr id="20" name="Rectangle 19">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4" name="TextBox 23">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07</a:t>
            </a:r>
          </a:p>
        </p:txBody>
      </p:sp>
      <p:grpSp>
        <p:nvGrpSpPr>
          <p:cNvPr id="29" name="Group 28">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30"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40"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55" name="TextBox 54"/>
          <p:cNvSpPr txBox="1"/>
          <p:nvPr/>
        </p:nvSpPr>
        <p:spPr>
          <a:xfrm>
            <a:off x="4864640" y="1373735"/>
            <a:ext cx="1474339" cy="338554"/>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Caching</a:t>
            </a:r>
          </a:p>
        </p:txBody>
      </p:sp>
      <p:grpSp>
        <p:nvGrpSpPr>
          <p:cNvPr id="47" name="Group 46"/>
          <p:cNvGrpSpPr/>
          <p:nvPr/>
        </p:nvGrpSpPr>
        <p:grpSpPr>
          <a:xfrm>
            <a:off x="6421013" y="891067"/>
            <a:ext cx="2040452" cy="1888145"/>
            <a:chOff x="1644763" y="2756465"/>
            <a:chExt cx="2040452" cy="1888145"/>
          </a:xfrm>
        </p:grpSpPr>
        <p:sp>
          <p:nvSpPr>
            <p:cNvPr id="56"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57" name="TextBox 56">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08</a:t>
              </a:r>
            </a:p>
          </p:txBody>
        </p:sp>
        <p:grpSp>
          <p:nvGrpSpPr>
            <p:cNvPr id="58" name="Group 57">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5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62" name="Group 61"/>
          <p:cNvGrpSpPr/>
          <p:nvPr/>
        </p:nvGrpSpPr>
        <p:grpSpPr>
          <a:xfrm>
            <a:off x="2534567" y="856637"/>
            <a:ext cx="2040452" cy="1888145"/>
            <a:chOff x="1644763" y="2756465"/>
            <a:chExt cx="2040452" cy="1888145"/>
          </a:xfrm>
        </p:grpSpPr>
        <p:sp>
          <p:nvSpPr>
            <p:cNvPr id="63"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64" name="TextBox 63">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06</a:t>
              </a:r>
            </a:p>
          </p:txBody>
        </p:sp>
        <p:grpSp>
          <p:nvGrpSpPr>
            <p:cNvPr id="65" name="Group 64">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67"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8"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6"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0" name="TextBox 69"/>
          <p:cNvSpPr txBox="1"/>
          <p:nvPr/>
        </p:nvSpPr>
        <p:spPr>
          <a:xfrm>
            <a:off x="3040036" y="1289362"/>
            <a:ext cx="1304248"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Cost </a:t>
            </a:r>
            <a:r>
              <a:rPr lang="en-US" sz="1600" b="1" kern="0" noProof="1" smtClean="0">
                <a:solidFill>
                  <a:prstClr val="black">
                    <a:lumMod val="85000"/>
                    <a:lumOff val="15000"/>
                  </a:prstClr>
                </a:solidFill>
              </a:rPr>
              <a:t>Optimization</a:t>
            </a:r>
            <a:endParaRPr lang="en-US" sz="1600" b="1" kern="0" noProof="1">
              <a:solidFill>
                <a:prstClr val="black">
                  <a:lumMod val="85000"/>
                  <a:lumOff val="15000"/>
                </a:prstClr>
              </a:solidFill>
            </a:endParaRPr>
          </a:p>
        </p:txBody>
      </p:sp>
      <p:sp>
        <p:nvSpPr>
          <p:cNvPr id="71" name="TextBox 70"/>
          <p:cNvSpPr txBox="1"/>
          <p:nvPr/>
        </p:nvSpPr>
        <p:spPr>
          <a:xfrm>
            <a:off x="6992066" y="1403259"/>
            <a:ext cx="1227589" cy="338554"/>
          </a:xfrm>
          <a:prstGeom prst="rect">
            <a:avLst/>
          </a:prstGeom>
          <a:noFill/>
        </p:spPr>
        <p:txBody>
          <a:bodyPr wrap="square" rtlCol="0">
            <a:spAutoFit/>
          </a:bodyPr>
          <a:lstStyle/>
          <a:p>
            <a:pPr lvl="0" algn="ctr" defTabSz="914400">
              <a:spcAft>
                <a:spcPts val="900"/>
              </a:spcAft>
              <a:defRPr/>
            </a:pPr>
            <a:r>
              <a:rPr lang="en-US" sz="1600" b="1" kern="0" noProof="1" smtClean="0">
                <a:solidFill>
                  <a:prstClr val="black">
                    <a:lumMod val="85000"/>
                    <a:lumOff val="15000"/>
                  </a:prstClr>
                </a:solidFill>
              </a:rPr>
              <a:t>Security</a:t>
            </a:r>
            <a:endParaRPr lang="en-US" sz="1600" b="1" kern="0" noProof="1">
              <a:solidFill>
                <a:prstClr val="black">
                  <a:lumMod val="85000"/>
                  <a:lumOff val="15000"/>
                </a:prstClr>
              </a:solidFill>
            </a:endParaRPr>
          </a:p>
        </p:txBody>
      </p:sp>
      <p:grpSp>
        <p:nvGrpSpPr>
          <p:cNvPr id="4" name="Group 3"/>
          <p:cNvGrpSpPr/>
          <p:nvPr/>
        </p:nvGrpSpPr>
        <p:grpSpPr>
          <a:xfrm>
            <a:off x="1374542" y="1947405"/>
            <a:ext cx="699786" cy="559594"/>
            <a:chOff x="1206253" y="1874345"/>
            <a:chExt cx="851844" cy="68119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09" y="1874345"/>
              <a:ext cx="597788" cy="5977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53" y="2093734"/>
              <a:ext cx="461801" cy="461801"/>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956" y="1910566"/>
            <a:ext cx="653218" cy="6532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832" y="1843112"/>
            <a:ext cx="696600" cy="6966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438" y="1896773"/>
            <a:ext cx="589277" cy="589277"/>
          </a:xfrm>
          <a:prstGeom prst="rect">
            <a:avLst/>
          </a:prstGeom>
        </p:spPr>
      </p:pic>
      <p:sp>
        <p:nvSpPr>
          <p:cNvPr id="44" name="Rectangle 43"/>
          <p:cNvSpPr/>
          <p:nvPr/>
        </p:nvSpPr>
        <p:spPr>
          <a:xfrm>
            <a:off x="3005656" y="1083236"/>
            <a:ext cx="1351360" cy="1701504"/>
          </a:xfrm>
          <a:prstGeom prst="rect">
            <a:avLst/>
          </a:prstGeom>
          <a:noFill/>
          <a:ln>
            <a:solidFill>
              <a:schemeClr val="accent5"/>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475027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 environment offers caching services to store any previously calculated data for future use. This helps in improving application performance.</a:t>
            </a:r>
            <a:endParaRPr lang="en-IN" dirty="0">
              <a:solidFill>
                <a:schemeClr val="tx1"/>
              </a:solidFill>
            </a:endParaRPr>
          </a:p>
        </p:txBody>
      </p:sp>
      <p:grpSp>
        <p:nvGrpSpPr>
          <p:cNvPr id="17" name="Group 16"/>
          <p:cNvGrpSpPr/>
          <p:nvPr/>
        </p:nvGrpSpPr>
        <p:grpSpPr>
          <a:xfrm>
            <a:off x="609639" y="1095251"/>
            <a:ext cx="2029814" cy="1884408"/>
            <a:chOff x="1537028" y="1063129"/>
            <a:chExt cx="2029814" cy="1884408"/>
          </a:xfrm>
        </p:grpSpPr>
        <p:grpSp>
          <p:nvGrpSpPr>
            <p:cNvPr id="6" name="Group 5"/>
            <p:cNvGrpSpPr/>
            <p:nvPr/>
          </p:nvGrpSpPr>
          <p:grpSpPr>
            <a:xfrm>
              <a:off x="1537028" y="1063129"/>
              <a:ext cx="2029814" cy="1884408"/>
              <a:chOff x="967256" y="1065178"/>
              <a:chExt cx="2029814" cy="1884408"/>
            </a:xfrm>
          </p:grpSpPr>
          <p:sp>
            <p:nvSpPr>
              <p:cNvPr id="15"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8" name="Rectangle 1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2" name="TextBox 21">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05</a:t>
                </a:r>
              </a:p>
            </p:txBody>
          </p:sp>
          <p:grpSp>
            <p:nvGrpSpPr>
              <p:cNvPr id="26" name="Group 25">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27"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38"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1" name="TextBox 10"/>
            <p:cNvSpPr txBox="1"/>
            <p:nvPr/>
          </p:nvSpPr>
          <p:spPr>
            <a:xfrm>
              <a:off x="2029260" y="1272786"/>
              <a:ext cx="1363900" cy="584775"/>
            </a:xfrm>
            <a:prstGeom prst="rect">
              <a:avLst/>
            </a:prstGeom>
            <a:noFill/>
          </p:spPr>
          <p:txBody>
            <a:bodyPr wrap="none" rtlCol="0">
              <a:spAutoFit/>
            </a:bodyPr>
            <a:lstStyle/>
            <a:p>
              <a:pPr algn="ctr"/>
              <a:r>
                <a:rPr lang="en-US" sz="1600" b="1" dirty="0" smtClean="0"/>
                <a:t>Database &amp;</a:t>
              </a:r>
            </a:p>
            <a:p>
              <a:pPr algn="ctr"/>
              <a:r>
                <a:rPr lang="en-US" sz="1600" b="1" dirty="0" smtClean="0"/>
                <a:t>Data Volumes</a:t>
              </a:r>
              <a:endParaRPr lang="en-IN" sz="1600" b="1" dirty="0"/>
            </a:p>
          </p:txBody>
        </p:sp>
      </p:grpSp>
      <p:sp>
        <p:nvSpPr>
          <p:cNvPr id="20" name="Rectangle 19">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4" name="TextBox 23">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07</a:t>
            </a:r>
          </a:p>
        </p:txBody>
      </p:sp>
      <p:grpSp>
        <p:nvGrpSpPr>
          <p:cNvPr id="29" name="Group 28">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30"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40"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55" name="TextBox 54"/>
          <p:cNvSpPr txBox="1"/>
          <p:nvPr/>
        </p:nvSpPr>
        <p:spPr>
          <a:xfrm>
            <a:off x="4864640" y="1373735"/>
            <a:ext cx="1474339" cy="338554"/>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Caching</a:t>
            </a:r>
          </a:p>
        </p:txBody>
      </p:sp>
      <p:grpSp>
        <p:nvGrpSpPr>
          <p:cNvPr id="47" name="Group 46"/>
          <p:cNvGrpSpPr/>
          <p:nvPr/>
        </p:nvGrpSpPr>
        <p:grpSpPr>
          <a:xfrm>
            <a:off x="6421013" y="891067"/>
            <a:ext cx="2040452" cy="1888145"/>
            <a:chOff x="1644763" y="2756465"/>
            <a:chExt cx="2040452" cy="1888145"/>
          </a:xfrm>
        </p:grpSpPr>
        <p:sp>
          <p:nvSpPr>
            <p:cNvPr id="56"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57" name="TextBox 56">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08</a:t>
              </a:r>
            </a:p>
          </p:txBody>
        </p:sp>
        <p:grpSp>
          <p:nvGrpSpPr>
            <p:cNvPr id="58" name="Group 57">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5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62" name="Group 61"/>
          <p:cNvGrpSpPr/>
          <p:nvPr/>
        </p:nvGrpSpPr>
        <p:grpSpPr>
          <a:xfrm>
            <a:off x="2534567" y="856637"/>
            <a:ext cx="2040452" cy="1888145"/>
            <a:chOff x="1644763" y="2756465"/>
            <a:chExt cx="2040452" cy="1888145"/>
          </a:xfrm>
        </p:grpSpPr>
        <p:sp>
          <p:nvSpPr>
            <p:cNvPr id="63"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64" name="TextBox 63">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06</a:t>
              </a:r>
            </a:p>
          </p:txBody>
        </p:sp>
        <p:grpSp>
          <p:nvGrpSpPr>
            <p:cNvPr id="65" name="Group 64">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67"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8"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6"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0" name="TextBox 69"/>
          <p:cNvSpPr txBox="1"/>
          <p:nvPr/>
        </p:nvSpPr>
        <p:spPr>
          <a:xfrm>
            <a:off x="3040036" y="1289362"/>
            <a:ext cx="1304248"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Cost </a:t>
            </a:r>
            <a:r>
              <a:rPr lang="en-US" sz="1600" b="1" kern="0" noProof="1" smtClean="0">
                <a:solidFill>
                  <a:prstClr val="black">
                    <a:lumMod val="85000"/>
                    <a:lumOff val="15000"/>
                  </a:prstClr>
                </a:solidFill>
              </a:rPr>
              <a:t>Optimization</a:t>
            </a:r>
            <a:endParaRPr lang="en-US" sz="1600" b="1" kern="0" noProof="1">
              <a:solidFill>
                <a:prstClr val="black">
                  <a:lumMod val="85000"/>
                  <a:lumOff val="15000"/>
                </a:prstClr>
              </a:solidFill>
            </a:endParaRPr>
          </a:p>
        </p:txBody>
      </p:sp>
      <p:sp>
        <p:nvSpPr>
          <p:cNvPr id="71" name="TextBox 70"/>
          <p:cNvSpPr txBox="1"/>
          <p:nvPr/>
        </p:nvSpPr>
        <p:spPr>
          <a:xfrm>
            <a:off x="6992066" y="1403259"/>
            <a:ext cx="1227589" cy="338554"/>
          </a:xfrm>
          <a:prstGeom prst="rect">
            <a:avLst/>
          </a:prstGeom>
          <a:noFill/>
        </p:spPr>
        <p:txBody>
          <a:bodyPr wrap="square" rtlCol="0">
            <a:spAutoFit/>
          </a:bodyPr>
          <a:lstStyle/>
          <a:p>
            <a:pPr lvl="0" algn="ctr" defTabSz="914400">
              <a:spcAft>
                <a:spcPts val="900"/>
              </a:spcAft>
              <a:defRPr/>
            </a:pPr>
            <a:r>
              <a:rPr lang="en-US" sz="1600" b="1" kern="0" noProof="1" smtClean="0">
                <a:solidFill>
                  <a:prstClr val="black">
                    <a:lumMod val="85000"/>
                    <a:lumOff val="15000"/>
                  </a:prstClr>
                </a:solidFill>
              </a:rPr>
              <a:t>Security</a:t>
            </a:r>
            <a:endParaRPr lang="en-US" sz="1600" b="1" kern="0" noProof="1">
              <a:solidFill>
                <a:prstClr val="black">
                  <a:lumMod val="85000"/>
                  <a:lumOff val="15000"/>
                </a:prstClr>
              </a:solidFill>
            </a:endParaRPr>
          </a:p>
        </p:txBody>
      </p:sp>
      <p:grpSp>
        <p:nvGrpSpPr>
          <p:cNvPr id="4" name="Group 3"/>
          <p:cNvGrpSpPr/>
          <p:nvPr/>
        </p:nvGrpSpPr>
        <p:grpSpPr>
          <a:xfrm>
            <a:off x="1374542" y="1947405"/>
            <a:ext cx="699786" cy="559594"/>
            <a:chOff x="1206253" y="1874345"/>
            <a:chExt cx="851844" cy="68119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09" y="1874345"/>
              <a:ext cx="597788" cy="5977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53" y="2093734"/>
              <a:ext cx="461801" cy="461801"/>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956" y="1910566"/>
            <a:ext cx="653218" cy="6532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832" y="1843112"/>
            <a:ext cx="696600" cy="6966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438" y="1896773"/>
            <a:ext cx="589277" cy="589277"/>
          </a:xfrm>
          <a:prstGeom prst="rect">
            <a:avLst/>
          </a:prstGeom>
        </p:spPr>
      </p:pic>
      <p:sp>
        <p:nvSpPr>
          <p:cNvPr id="44" name="Rectangle 43"/>
          <p:cNvSpPr/>
          <p:nvPr/>
        </p:nvSpPr>
        <p:spPr>
          <a:xfrm>
            <a:off x="4884762" y="1083236"/>
            <a:ext cx="1351360" cy="1701504"/>
          </a:xfrm>
          <a:prstGeom prst="rect">
            <a:avLst/>
          </a:prstGeom>
          <a:noFill/>
          <a:ln>
            <a:solidFill>
              <a:srgbClr val="C13018"/>
            </a:solid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817103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xmlns="" id="{7A733E1E-77CE-430D-A90A-A2BFB319F7F1}"/>
              </a:ext>
            </a:extLst>
          </p:cNvPr>
          <p:cNvSpPr>
            <a:spLocks noGrp="1"/>
          </p:cNvSpPr>
          <p:nvPr>
            <p:ph type="body" sz="quarter" idx="12"/>
          </p:nvPr>
        </p:nvSpPr>
        <p:spPr>
          <a:xfrm>
            <a:off x="3464261" y="442455"/>
            <a:ext cx="4103688" cy="576956"/>
          </a:xfrm>
        </p:spPr>
        <p:txBody>
          <a:bodyPr/>
          <a:lstStyle/>
          <a:p>
            <a:r>
              <a:rPr lang="en-US" dirty="0"/>
              <a:t>Agenda</a:t>
            </a:r>
          </a:p>
        </p:txBody>
      </p:sp>
      <p:grpSp>
        <p:nvGrpSpPr>
          <p:cNvPr id="3" name="Group 2"/>
          <p:cNvGrpSpPr/>
          <p:nvPr/>
        </p:nvGrpSpPr>
        <p:grpSpPr>
          <a:xfrm>
            <a:off x="921450" y="1937913"/>
            <a:ext cx="3240498" cy="553998"/>
            <a:chOff x="760001" y="1846102"/>
            <a:chExt cx="3240498" cy="553998"/>
          </a:xfrm>
        </p:grpSpPr>
        <p:sp>
          <p:nvSpPr>
            <p:cNvPr id="34" name="Rectangle 33">
              <a:extLst>
                <a:ext uri="{FF2B5EF4-FFF2-40B4-BE49-F238E27FC236}">
                  <a16:creationId xmlns:a16="http://schemas.microsoft.com/office/drawing/2014/main" xmlns="" id="{425FCA0F-3CD3-4FCF-A6A3-7AB553C10102}"/>
                </a:ext>
              </a:extLst>
            </p:cNvPr>
            <p:cNvSpPr/>
            <p:nvPr/>
          </p:nvSpPr>
          <p:spPr>
            <a:xfrm>
              <a:off x="760001" y="1851460"/>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smtClean="0">
                  <a:solidFill>
                    <a:prstClr val="white"/>
                  </a:solidFill>
                  <a:latin typeface="Raleway"/>
                </a:rPr>
                <a:t>01</a:t>
              </a:r>
              <a:endParaRPr lang="en-US" b="1" dirty="0">
                <a:solidFill>
                  <a:prstClr val="white"/>
                </a:solidFill>
                <a:latin typeface="Raleway"/>
              </a:endParaRPr>
            </a:p>
          </p:txBody>
        </p:sp>
        <p:sp>
          <p:nvSpPr>
            <p:cNvPr id="35" name="TextBox 61">
              <a:extLst>
                <a:ext uri="{FF2B5EF4-FFF2-40B4-BE49-F238E27FC236}">
                  <a16:creationId xmlns:a16="http://schemas.microsoft.com/office/drawing/2014/main" xmlns="" id="{E0EC0A93-4CD1-4A8A-8EF3-35C9ADD2BC64}"/>
                </a:ext>
              </a:extLst>
            </p:cNvPr>
            <p:cNvSpPr txBox="1"/>
            <p:nvPr/>
          </p:nvSpPr>
          <p:spPr>
            <a:xfrm>
              <a:off x="1326800" y="1846102"/>
              <a:ext cx="2673699"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smtClean="0">
                  <a:solidFill>
                    <a:prstClr val="black">
                      <a:lumMod val="50000"/>
                      <a:lumOff val="50000"/>
                    </a:prstClr>
                  </a:solidFill>
                  <a:latin typeface="Raleway"/>
                </a:rPr>
                <a:t>Traditional Vs. Cloud Computing Environments</a:t>
              </a:r>
              <a:endParaRPr lang="en-US" sz="1500" b="1" dirty="0">
                <a:solidFill>
                  <a:prstClr val="black">
                    <a:lumMod val="50000"/>
                    <a:lumOff val="50000"/>
                  </a:prstClr>
                </a:solidFill>
                <a:latin typeface="Raleway"/>
              </a:endParaRPr>
            </a:p>
          </p:txBody>
        </p:sp>
      </p:grpSp>
      <p:grpSp>
        <p:nvGrpSpPr>
          <p:cNvPr id="43" name="Group 42">
            <a:extLst>
              <a:ext uri="{FF2B5EF4-FFF2-40B4-BE49-F238E27FC236}">
                <a16:creationId xmlns:a16="http://schemas.microsoft.com/office/drawing/2014/main" xmlns="" id="{36588E5F-692E-47B3-B819-BE915E5298BA}"/>
              </a:ext>
            </a:extLst>
          </p:cNvPr>
          <p:cNvGrpSpPr/>
          <p:nvPr/>
        </p:nvGrpSpPr>
        <p:grpSpPr>
          <a:xfrm>
            <a:off x="5173778" y="2799943"/>
            <a:ext cx="2717069" cy="548640"/>
            <a:chOff x="478312" y="2641034"/>
            <a:chExt cx="2717069" cy="548640"/>
          </a:xfrm>
        </p:grpSpPr>
        <p:sp>
          <p:nvSpPr>
            <p:cNvPr id="45" name="Rectangle 44">
              <a:extLst>
                <a:ext uri="{FF2B5EF4-FFF2-40B4-BE49-F238E27FC236}">
                  <a16:creationId xmlns:a16="http://schemas.microsoft.com/office/drawing/2014/main" xmlns="" id="{A9E8F9E4-06DF-4423-AD98-DAAE7D5B4FD1}"/>
                </a:ext>
              </a:extLst>
            </p:cNvPr>
            <p:cNvSpPr/>
            <p:nvPr/>
          </p:nvSpPr>
          <p:spPr>
            <a:xfrm>
              <a:off x="478312" y="2641034"/>
              <a:ext cx="548640" cy="5486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smtClean="0">
                  <a:solidFill>
                    <a:prstClr val="white"/>
                  </a:solidFill>
                  <a:latin typeface="Raleway"/>
                </a:rPr>
                <a:t>05</a:t>
              </a:r>
              <a:endParaRPr lang="en-US" b="1" dirty="0">
                <a:solidFill>
                  <a:prstClr val="white"/>
                </a:solidFill>
                <a:latin typeface="Raleway"/>
              </a:endParaRPr>
            </a:p>
          </p:txBody>
        </p:sp>
        <p:sp>
          <p:nvSpPr>
            <p:cNvPr id="47" name="TextBox 63">
              <a:extLst>
                <a:ext uri="{FF2B5EF4-FFF2-40B4-BE49-F238E27FC236}">
                  <a16:creationId xmlns:a16="http://schemas.microsoft.com/office/drawing/2014/main" xmlns="" id="{6FC67BF3-9A15-41AB-8127-DE51184EB928}"/>
                </a:ext>
              </a:extLst>
            </p:cNvPr>
            <p:cNvSpPr txBox="1"/>
            <p:nvPr/>
          </p:nvSpPr>
          <p:spPr>
            <a:xfrm>
              <a:off x="1037838" y="2663717"/>
              <a:ext cx="215754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400" b="1" dirty="0" smtClean="0">
                  <a:solidFill>
                    <a:prstClr val="black">
                      <a:lumMod val="50000"/>
                      <a:lumOff val="50000"/>
                    </a:prstClr>
                  </a:solidFill>
                  <a:latin typeface="Raleway"/>
                </a:rPr>
                <a:t>Best Practice Areas &amp;</a:t>
              </a:r>
            </a:p>
            <a:p>
              <a:pPr defTabSz="914378"/>
              <a:r>
                <a:rPr lang="en-US" sz="1400" b="1" dirty="0" smtClean="0">
                  <a:solidFill>
                    <a:prstClr val="black">
                      <a:lumMod val="50000"/>
                      <a:lumOff val="50000"/>
                    </a:prstClr>
                  </a:solidFill>
                  <a:latin typeface="Raleway"/>
                </a:rPr>
                <a:t>Key AWS Services</a:t>
              </a:r>
              <a:endParaRPr lang="en-US" sz="1400" b="1" dirty="0">
                <a:solidFill>
                  <a:prstClr val="black">
                    <a:lumMod val="50000"/>
                    <a:lumOff val="50000"/>
                  </a:prstClr>
                </a:solidFill>
                <a:latin typeface="Raleway"/>
              </a:endParaRPr>
            </a:p>
          </p:txBody>
        </p:sp>
      </p:grpSp>
      <p:grpSp>
        <p:nvGrpSpPr>
          <p:cNvPr id="72" name="Group 71">
            <a:extLst>
              <a:ext uri="{FF2B5EF4-FFF2-40B4-BE49-F238E27FC236}">
                <a16:creationId xmlns:a16="http://schemas.microsoft.com/office/drawing/2014/main" xmlns="" id="{C4B8B867-6462-4D90-B5A4-213DC0445185}"/>
              </a:ext>
            </a:extLst>
          </p:cNvPr>
          <p:cNvGrpSpPr/>
          <p:nvPr/>
        </p:nvGrpSpPr>
        <p:grpSpPr>
          <a:xfrm>
            <a:off x="5173778" y="1944826"/>
            <a:ext cx="2555620" cy="568611"/>
            <a:chOff x="478312" y="1443575"/>
            <a:chExt cx="2555620" cy="568611"/>
          </a:xfrm>
        </p:grpSpPr>
        <p:sp>
          <p:nvSpPr>
            <p:cNvPr id="73" name="Rectangle 72">
              <a:extLst>
                <a:ext uri="{FF2B5EF4-FFF2-40B4-BE49-F238E27FC236}">
                  <a16:creationId xmlns:a16="http://schemas.microsoft.com/office/drawing/2014/main" xmlns="" id="{425FCA0F-3CD3-4FCF-A6A3-7AB553C10102}"/>
                </a:ext>
              </a:extLst>
            </p:cNvPr>
            <p:cNvSpPr/>
            <p:nvPr/>
          </p:nvSpPr>
          <p:spPr>
            <a:xfrm>
              <a:off x="478312" y="1463546"/>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smtClean="0">
                  <a:solidFill>
                    <a:prstClr val="white"/>
                  </a:solidFill>
                  <a:latin typeface="Raleway"/>
                </a:rPr>
                <a:t>02</a:t>
              </a:r>
              <a:endParaRPr lang="en-US" b="1" dirty="0">
                <a:solidFill>
                  <a:prstClr val="white"/>
                </a:solidFill>
                <a:latin typeface="Raleway"/>
              </a:endParaRPr>
            </a:p>
          </p:txBody>
        </p:sp>
        <p:sp>
          <p:nvSpPr>
            <p:cNvPr id="74" name="TextBox 61">
              <a:extLst>
                <a:ext uri="{FF2B5EF4-FFF2-40B4-BE49-F238E27FC236}">
                  <a16:creationId xmlns:a16="http://schemas.microsoft.com/office/drawing/2014/main" xmlns="" id="{E0EC0A93-4CD1-4A8A-8EF3-35C9ADD2BC64}"/>
                </a:ext>
              </a:extLst>
            </p:cNvPr>
            <p:cNvSpPr txBox="1"/>
            <p:nvPr/>
          </p:nvSpPr>
          <p:spPr>
            <a:xfrm>
              <a:off x="1045112" y="1443575"/>
              <a:ext cx="1988820"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smtClean="0">
                  <a:solidFill>
                    <a:prstClr val="black">
                      <a:lumMod val="50000"/>
                      <a:lumOff val="50000"/>
                    </a:prstClr>
                  </a:solidFill>
                  <a:latin typeface="Raleway"/>
                </a:rPr>
                <a:t>General Design Principles</a:t>
              </a:r>
              <a:endParaRPr lang="en-US" sz="1500" b="1" dirty="0">
                <a:solidFill>
                  <a:prstClr val="black">
                    <a:lumMod val="50000"/>
                    <a:lumOff val="50000"/>
                  </a:prstClr>
                </a:solidFill>
                <a:latin typeface="Raleway"/>
              </a:endParaRPr>
            </a:p>
          </p:txBody>
        </p:sp>
      </p:grpSp>
      <p:grpSp>
        <p:nvGrpSpPr>
          <p:cNvPr id="2" name="Group 1"/>
          <p:cNvGrpSpPr/>
          <p:nvPr/>
        </p:nvGrpSpPr>
        <p:grpSpPr>
          <a:xfrm>
            <a:off x="921450" y="2793017"/>
            <a:ext cx="3240498" cy="553998"/>
            <a:chOff x="760001" y="2701206"/>
            <a:chExt cx="3240498" cy="553998"/>
          </a:xfrm>
        </p:grpSpPr>
        <p:sp>
          <p:nvSpPr>
            <p:cNvPr id="85" name="Rectangle 84">
              <a:extLst>
                <a:ext uri="{FF2B5EF4-FFF2-40B4-BE49-F238E27FC236}">
                  <a16:creationId xmlns:a16="http://schemas.microsoft.com/office/drawing/2014/main" xmlns="" id="{425FCA0F-3CD3-4FCF-A6A3-7AB553C10102}"/>
                </a:ext>
              </a:extLst>
            </p:cNvPr>
            <p:cNvSpPr/>
            <p:nvPr/>
          </p:nvSpPr>
          <p:spPr>
            <a:xfrm>
              <a:off x="760001" y="2706564"/>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r>
                <a:rPr lang="en-US" b="1" dirty="0" smtClean="0">
                  <a:solidFill>
                    <a:prstClr val="white"/>
                  </a:solidFill>
                  <a:latin typeface="Raleway"/>
                </a:rPr>
                <a:t>04</a:t>
              </a:r>
              <a:endParaRPr lang="en-US" b="1" dirty="0">
                <a:solidFill>
                  <a:prstClr val="white"/>
                </a:solidFill>
                <a:latin typeface="Raleway"/>
              </a:endParaRPr>
            </a:p>
          </p:txBody>
        </p:sp>
        <p:sp>
          <p:nvSpPr>
            <p:cNvPr id="86" name="TextBox 61">
              <a:extLst>
                <a:ext uri="{FF2B5EF4-FFF2-40B4-BE49-F238E27FC236}">
                  <a16:creationId xmlns:a16="http://schemas.microsoft.com/office/drawing/2014/main" xmlns="" id="{E0EC0A93-4CD1-4A8A-8EF3-35C9ADD2BC64}"/>
                </a:ext>
              </a:extLst>
            </p:cNvPr>
            <p:cNvSpPr txBox="1"/>
            <p:nvPr/>
          </p:nvSpPr>
          <p:spPr>
            <a:xfrm>
              <a:off x="1326800" y="2701206"/>
              <a:ext cx="2673699" cy="55399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r>
                <a:rPr lang="en-US" sz="1500" b="1" dirty="0" smtClean="0">
                  <a:solidFill>
                    <a:prstClr val="black">
                      <a:lumMod val="50000"/>
                      <a:lumOff val="50000"/>
                    </a:prstClr>
                  </a:solidFill>
                  <a:latin typeface="Raleway"/>
                </a:rPr>
                <a:t>Five Pillars of a Well Architected Framework</a:t>
              </a:r>
              <a:endParaRPr lang="en-US" sz="1500" b="1" dirty="0">
                <a:solidFill>
                  <a:prstClr val="black">
                    <a:lumMod val="50000"/>
                    <a:lumOff val="50000"/>
                  </a:prstClr>
                </a:solidFill>
                <a:latin typeface="Raleway"/>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06805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General Design Principles</a:t>
            </a:r>
            <a:endParaRPr lang="en-US" sz="2400" b="1" dirty="0">
              <a:solidFill>
                <a:srgbClr val="604878"/>
              </a:solidFill>
            </a:endParaRPr>
          </a:p>
        </p:txBody>
      </p:sp>
      <p:sp>
        <p:nvSpPr>
          <p:cNvPr id="5" name="Rounded Rectangle 4"/>
          <p:cNvSpPr/>
          <p:nvPr/>
        </p:nvSpPr>
        <p:spPr>
          <a:xfrm>
            <a:off x="1580108" y="3310853"/>
            <a:ext cx="6318607" cy="10676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of the security methods and tools available for </a:t>
            </a:r>
            <a:r>
              <a:rPr lang="en-US" dirty="0" smtClean="0">
                <a:solidFill>
                  <a:schemeClr val="tx1"/>
                </a:solidFill>
              </a:rPr>
              <a:t>traditional </a:t>
            </a:r>
            <a:r>
              <a:rPr lang="en-US" dirty="0">
                <a:solidFill>
                  <a:schemeClr val="tx1"/>
                </a:solidFill>
              </a:rPr>
              <a:t>IT infrastructure can also be used in the cloud. AWS also offers it's own various security solutions for applications on AWS. It also let's you formalize the design of security controls.</a:t>
            </a:r>
            <a:endParaRPr lang="en-IN" dirty="0">
              <a:solidFill>
                <a:schemeClr val="tx1"/>
              </a:solidFill>
            </a:endParaRPr>
          </a:p>
        </p:txBody>
      </p:sp>
      <p:grpSp>
        <p:nvGrpSpPr>
          <p:cNvPr id="17" name="Group 16"/>
          <p:cNvGrpSpPr/>
          <p:nvPr/>
        </p:nvGrpSpPr>
        <p:grpSpPr>
          <a:xfrm>
            <a:off x="609639" y="1095251"/>
            <a:ext cx="2029814" cy="1884408"/>
            <a:chOff x="1537028" y="1063129"/>
            <a:chExt cx="2029814" cy="1884408"/>
          </a:xfrm>
        </p:grpSpPr>
        <p:grpSp>
          <p:nvGrpSpPr>
            <p:cNvPr id="6" name="Group 5"/>
            <p:cNvGrpSpPr/>
            <p:nvPr/>
          </p:nvGrpSpPr>
          <p:grpSpPr>
            <a:xfrm>
              <a:off x="1537028" y="1063129"/>
              <a:ext cx="2029814" cy="1884408"/>
              <a:chOff x="967256" y="1065178"/>
              <a:chExt cx="2029814" cy="1884408"/>
            </a:xfrm>
          </p:grpSpPr>
          <p:sp>
            <p:nvSpPr>
              <p:cNvPr id="15" name="Graphic 6" descr="Hourglass">
                <a:extLst>
                  <a:ext uri="{FF2B5EF4-FFF2-40B4-BE49-F238E27FC236}">
                    <a16:creationId xmlns:a16="http://schemas.microsoft.com/office/drawing/2014/main" xmlns="" id="{9AD5CE84-7571-4A47-97A3-0FB74B52A259}"/>
                  </a:ext>
                </a:extLst>
              </p:cNvPr>
              <p:cNvSpPr/>
              <p:nvPr/>
            </p:nvSpPr>
            <p:spPr>
              <a:xfrm>
                <a:off x="1297143" y="1683991"/>
                <a:ext cx="204235" cy="150039"/>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18" name="Rectangle 17">
                <a:extLst>
                  <a:ext uri="{FF2B5EF4-FFF2-40B4-BE49-F238E27FC236}">
                    <a16:creationId xmlns:a16="http://schemas.microsoft.com/office/drawing/2014/main" xmlns="" id="{81E2182F-4C23-48F4-9196-F9346038BA9E}"/>
                  </a:ext>
                </a:extLst>
              </p:cNvPr>
              <p:cNvSpPr/>
              <p:nvPr/>
            </p:nvSpPr>
            <p:spPr>
              <a:xfrm>
                <a:off x="1491978" y="1116929"/>
                <a:ext cx="1231107" cy="1555019"/>
              </a:xfrm>
              <a:prstGeom prst="rect">
                <a:avLst/>
              </a:prstGeom>
              <a:solidFill>
                <a:srgbClr val="F7931F">
                  <a:lumMod val="60000"/>
                  <a:lumOff val="40000"/>
                </a:srgbClr>
              </a:solidFill>
              <a:ln w="12700" cap="flat" cmpd="sng" algn="ctr">
                <a:noFill/>
                <a:prstDash val="solid"/>
                <a:miter lim="800000"/>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2" name="TextBox 21">
                <a:extLst>
                  <a:ext uri="{FF2B5EF4-FFF2-40B4-BE49-F238E27FC236}">
                    <a16:creationId xmlns:a16="http://schemas.microsoft.com/office/drawing/2014/main" xmlns="" id="{A5A4773B-0097-43CB-A3E0-A72BC9CFC686}"/>
                  </a:ext>
                </a:extLst>
              </p:cNvPr>
              <p:cNvSpPr txBox="1"/>
              <p:nvPr/>
            </p:nvSpPr>
            <p:spPr>
              <a:xfrm>
                <a:off x="967256" y="1646456"/>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05</a:t>
                </a:r>
              </a:p>
            </p:txBody>
          </p:sp>
          <p:grpSp>
            <p:nvGrpSpPr>
              <p:cNvPr id="26" name="Group 25">
                <a:extLst>
                  <a:ext uri="{FF2B5EF4-FFF2-40B4-BE49-F238E27FC236}">
                    <a16:creationId xmlns:a16="http://schemas.microsoft.com/office/drawing/2014/main" xmlns="" id="{9F1331B5-1E60-43A7-83AA-A08452351D61}"/>
                  </a:ext>
                </a:extLst>
              </p:cNvPr>
              <p:cNvGrpSpPr/>
              <p:nvPr/>
            </p:nvGrpSpPr>
            <p:grpSpPr>
              <a:xfrm>
                <a:off x="2503897" y="2456413"/>
                <a:ext cx="493173" cy="493173"/>
                <a:chOff x="2157550" y="3272246"/>
                <a:chExt cx="881742" cy="881742"/>
              </a:xfrm>
            </p:grpSpPr>
            <p:sp>
              <p:nvSpPr>
                <p:cNvPr id="27" name="Partial Circle 33">
                  <a:extLst>
                    <a:ext uri="{FF2B5EF4-FFF2-40B4-BE49-F238E27FC236}">
                      <a16:creationId xmlns:a16="http://schemas.microsoft.com/office/drawing/2014/main" xmlns="" id="{575BCCF6-B753-4953-AD86-870397C9C080}"/>
                    </a:ext>
                  </a:extLst>
                </p:cNvPr>
                <p:cNvSpPr/>
                <p:nvPr/>
              </p:nvSpPr>
              <p:spPr>
                <a:xfrm flipH="1">
                  <a:off x="2157550" y="3272246"/>
                  <a:ext cx="881742" cy="881742"/>
                </a:xfrm>
                <a:prstGeom prst="pie">
                  <a:avLst/>
                </a:prstGeom>
                <a:solidFill>
                  <a:srgbClr val="F7931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78">
                  <a:extLst>
                    <a:ext uri="{FF2B5EF4-FFF2-40B4-BE49-F238E27FC236}">
                      <a16:creationId xmlns:a16="http://schemas.microsoft.com/office/drawing/2014/main" xmlns="" id="{2E2BDD96-7D86-46A6-BCC4-5E0CEA8E979F}"/>
                    </a:ext>
                  </a:extLst>
                </p:cNvPr>
                <p:cNvSpPr/>
                <p:nvPr/>
              </p:nvSpPr>
              <p:spPr>
                <a:xfrm>
                  <a:off x="2157550"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38" name="Freeform: Shape 82">
                <a:extLst>
                  <a:ext uri="{FF2B5EF4-FFF2-40B4-BE49-F238E27FC236}">
                    <a16:creationId xmlns:a16="http://schemas.microsoft.com/office/drawing/2014/main" xmlns="" id="{505DADF0-8748-453B-A503-DAAFD9918F4B}"/>
                  </a:ext>
                </a:extLst>
              </p:cNvPr>
              <p:cNvSpPr/>
              <p:nvPr/>
            </p:nvSpPr>
            <p:spPr>
              <a:xfrm rot="10800000">
                <a:off x="1444030" y="1065178"/>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11" name="TextBox 10"/>
            <p:cNvSpPr txBox="1"/>
            <p:nvPr/>
          </p:nvSpPr>
          <p:spPr>
            <a:xfrm>
              <a:off x="2029260" y="1272786"/>
              <a:ext cx="1363900" cy="584775"/>
            </a:xfrm>
            <a:prstGeom prst="rect">
              <a:avLst/>
            </a:prstGeom>
            <a:noFill/>
          </p:spPr>
          <p:txBody>
            <a:bodyPr wrap="none" rtlCol="0">
              <a:spAutoFit/>
            </a:bodyPr>
            <a:lstStyle/>
            <a:p>
              <a:pPr algn="ctr"/>
              <a:r>
                <a:rPr lang="en-US" sz="1600" b="1" dirty="0" smtClean="0"/>
                <a:t>Database &amp;</a:t>
              </a:r>
            </a:p>
            <a:p>
              <a:pPr algn="ctr"/>
              <a:r>
                <a:rPr lang="en-US" sz="1600" b="1" dirty="0" smtClean="0"/>
                <a:t>Data Volumes</a:t>
              </a:r>
              <a:endParaRPr lang="en-IN" sz="1600" b="1" dirty="0"/>
            </a:p>
          </p:txBody>
        </p:sp>
      </p:grpSp>
      <p:sp>
        <p:nvSpPr>
          <p:cNvPr id="20" name="Rectangle 19">
            <a:extLst>
              <a:ext uri="{FF2B5EF4-FFF2-40B4-BE49-F238E27FC236}">
                <a16:creationId xmlns:a16="http://schemas.microsoft.com/office/drawing/2014/main" xmlns="" id="{F02F3988-9D98-4918-8153-EA22A8F21B38}"/>
              </a:ext>
            </a:extLst>
          </p:cNvPr>
          <p:cNvSpPr/>
          <p:nvPr/>
        </p:nvSpPr>
        <p:spPr>
          <a:xfrm>
            <a:off x="4941094" y="1163024"/>
            <a:ext cx="1284076" cy="1555019"/>
          </a:xfrm>
          <a:prstGeom prst="rect">
            <a:avLst/>
          </a:prstGeom>
          <a:solidFill>
            <a:srgbClr val="C13018">
              <a:lumMod val="40000"/>
              <a:lumOff val="6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24" name="TextBox 23">
            <a:extLst>
              <a:ext uri="{FF2B5EF4-FFF2-40B4-BE49-F238E27FC236}">
                <a16:creationId xmlns:a16="http://schemas.microsoft.com/office/drawing/2014/main" xmlns="" id="{FD0EC06E-1C5F-420A-B793-3A2DC5495C81}"/>
              </a:ext>
            </a:extLst>
          </p:cNvPr>
          <p:cNvSpPr txBox="1"/>
          <p:nvPr/>
        </p:nvSpPr>
        <p:spPr>
          <a:xfrm>
            <a:off x="4416800" y="1656498"/>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07</a:t>
            </a:r>
          </a:p>
        </p:txBody>
      </p:sp>
      <p:grpSp>
        <p:nvGrpSpPr>
          <p:cNvPr id="29" name="Group 28">
            <a:extLst>
              <a:ext uri="{FF2B5EF4-FFF2-40B4-BE49-F238E27FC236}">
                <a16:creationId xmlns:a16="http://schemas.microsoft.com/office/drawing/2014/main" xmlns="" id="{494A2C4A-B37F-4DFA-BE6D-7255BC00B912}"/>
              </a:ext>
            </a:extLst>
          </p:cNvPr>
          <p:cNvGrpSpPr/>
          <p:nvPr/>
        </p:nvGrpSpPr>
        <p:grpSpPr>
          <a:xfrm>
            <a:off x="6000291" y="2506999"/>
            <a:ext cx="493173" cy="493173"/>
            <a:chOff x="7926252" y="3272246"/>
            <a:chExt cx="881742" cy="881742"/>
          </a:xfrm>
        </p:grpSpPr>
        <p:sp>
          <p:nvSpPr>
            <p:cNvPr id="30" name="Partial Circle 39">
              <a:extLst>
                <a:ext uri="{FF2B5EF4-FFF2-40B4-BE49-F238E27FC236}">
                  <a16:creationId xmlns:a16="http://schemas.microsoft.com/office/drawing/2014/main" xmlns="" id="{18D164A0-DFF0-4965-A6D0-79E546D6B0E5}"/>
                </a:ext>
              </a:extLst>
            </p:cNvPr>
            <p:cNvSpPr/>
            <p:nvPr/>
          </p:nvSpPr>
          <p:spPr>
            <a:xfrm flipH="1">
              <a:off x="7926252" y="3272246"/>
              <a:ext cx="881742" cy="881742"/>
            </a:xfrm>
            <a:prstGeom prst="pie">
              <a:avLst/>
            </a:prstGeom>
            <a:solidFill>
              <a:srgbClr val="C13018"/>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 name="Freeform: Shape 79">
              <a:extLst>
                <a:ext uri="{FF2B5EF4-FFF2-40B4-BE49-F238E27FC236}">
                  <a16:creationId xmlns:a16="http://schemas.microsoft.com/office/drawing/2014/main" xmlns="" id="{97B15F91-564D-4C19-9CE7-1B500ABA20A1}"/>
                </a:ext>
              </a:extLst>
            </p:cNvPr>
            <p:cNvSpPr/>
            <p:nvPr/>
          </p:nvSpPr>
          <p:spPr>
            <a:xfrm>
              <a:off x="7926252" y="3272246"/>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40" name="Freeform: Shape 84">
            <a:extLst>
              <a:ext uri="{FF2B5EF4-FFF2-40B4-BE49-F238E27FC236}">
                <a16:creationId xmlns:a16="http://schemas.microsoft.com/office/drawing/2014/main" xmlns="" id="{B57DA3F3-8157-422E-B2D7-120B0DF670E6}"/>
              </a:ext>
            </a:extLst>
          </p:cNvPr>
          <p:cNvSpPr/>
          <p:nvPr/>
        </p:nvSpPr>
        <p:spPr>
          <a:xfrm rot="10800000">
            <a:off x="4888124" y="111127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55" name="TextBox 54"/>
          <p:cNvSpPr txBox="1"/>
          <p:nvPr/>
        </p:nvSpPr>
        <p:spPr>
          <a:xfrm>
            <a:off x="4864640" y="1373735"/>
            <a:ext cx="1474339" cy="338554"/>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Caching</a:t>
            </a:r>
          </a:p>
        </p:txBody>
      </p:sp>
      <p:grpSp>
        <p:nvGrpSpPr>
          <p:cNvPr id="47" name="Group 46"/>
          <p:cNvGrpSpPr/>
          <p:nvPr/>
        </p:nvGrpSpPr>
        <p:grpSpPr>
          <a:xfrm>
            <a:off x="6421013" y="891067"/>
            <a:ext cx="2040452" cy="1888145"/>
            <a:chOff x="1644763" y="2756465"/>
            <a:chExt cx="2040452" cy="1888145"/>
          </a:xfrm>
        </p:grpSpPr>
        <p:sp>
          <p:nvSpPr>
            <p:cNvPr id="56"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chemeClr val="accent3">
                <a:lumMod val="40000"/>
                <a:lumOff val="6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57" name="TextBox 56">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08</a:t>
              </a:r>
            </a:p>
          </p:txBody>
        </p:sp>
        <p:grpSp>
          <p:nvGrpSpPr>
            <p:cNvPr id="58" name="Group 57">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59"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chemeClr val="accent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0"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1"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grpSp>
        <p:nvGrpSpPr>
          <p:cNvPr id="62" name="Group 61"/>
          <p:cNvGrpSpPr/>
          <p:nvPr/>
        </p:nvGrpSpPr>
        <p:grpSpPr>
          <a:xfrm>
            <a:off x="2534567" y="856637"/>
            <a:ext cx="2040452" cy="1888145"/>
            <a:chOff x="1644763" y="2756465"/>
            <a:chExt cx="2040452" cy="1888145"/>
          </a:xfrm>
        </p:grpSpPr>
        <p:sp>
          <p:nvSpPr>
            <p:cNvPr id="63" name="Freeform: Shape 36">
              <a:extLst>
                <a:ext uri="{FF2B5EF4-FFF2-40B4-BE49-F238E27FC236}">
                  <a16:creationId xmlns:a16="http://schemas.microsoft.com/office/drawing/2014/main" xmlns="" id="{82E35496-C200-457C-A780-041BC49182FE}"/>
                </a:ext>
              </a:extLst>
            </p:cNvPr>
            <p:cNvSpPr/>
            <p:nvPr/>
          </p:nvSpPr>
          <p:spPr>
            <a:xfrm>
              <a:off x="2180123" y="3034103"/>
              <a:ext cx="1231107" cy="1554775"/>
            </a:xfrm>
            <a:custGeom>
              <a:avLst/>
              <a:gdLst>
                <a:gd name="connsiteX0" fmla="*/ 0 w 2201091"/>
                <a:gd name="connsiteY0" fmla="*/ 0 h 2018212"/>
                <a:gd name="connsiteX1" fmla="*/ 2201091 w 2201091"/>
                <a:gd name="connsiteY1" fmla="*/ 0 h 2018212"/>
                <a:gd name="connsiteX2" fmla="*/ 2201091 w 2201091"/>
                <a:gd name="connsiteY2" fmla="*/ 2018212 h 2018212"/>
                <a:gd name="connsiteX3" fmla="*/ 0 w 2201091"/>
                <a:gd name="connsiteY3" fmla="*/ 2018212 h 2018212"/>
              </a:gdLst>
              <a:ahLst/>
              <a:cxnLst>
                <a:cxn ang="0">
                  <a:pos x="connsiteX0" y="connsiteY0"/>
                </a:cxn>
                <a:cxn ang="0">
                  <a:pos x="connsiteX1" y="connsiteY1"/>
                </a:cxn>
                <a:cxn ang="0">
                  <a:pos x="connsiteX2" y="connsiteY2"/>
                </a:cxn>
                <a:cxn ang="0">
                  <a:pos x="connsiteX3" y="connsiteY3"/>
                </a:cxn>
              </a:cxnLst>
              <a:rect l="l" t="t" r="r" b="b"/>
              <a:pathLst>
                <a:path w="2201091" h="2018212">
                  <a:moveTo>
                    <a:pt x="0" y="0"/>
                  </a:moveTo>
                  <a:lnTo>
                    <a:pt x="2201091" y="0"/>
                  </a:lnTo>
                  <a:lnTo>
                    <a:pt x="2201091" y="2018212"/>
                  </a:lnTo>
                  <a:lnTo>
                    <a:pt x="0" y="2018212"/>
                  </a:lnTo>
                  <a:close/>
                </a:path>
              </a:pathLst>
            </a:custGeom>
            <a:solidFill>
              <a:srgbClr val="4CC1EF">
                <a:lumMod val="60000"/>
                <a:lumOff val="40000"/>
              </a:srgb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US" sz="1800" b="1" i="0" u="none" strike="noStrike" kern="0" cap="none" spc="0" normalizeH="0" baseline="0" noProof="1" smtClean="0">
                <a:ln>
                  <a:noFill/>
                </a:ln>
                <a:solidFill>
                  <a:prstClr val="black">
                    <a:lumMod val="85000"/>
                    <a:lumOff val="15000"/>
                  </a:prstClr>
                </a:solidFill>
                <a:effectLst/>
                <a:uLnTx/>
                <a:uFillTx/>
                <a:latin typeface="Calibri" panose="020F0502020204030204"/>
              </a:endParaRPr>
            </a:p>
          </p:txBody>
        </p:sp>
        <p:sp>
          <p:nvSpPr>
            <p:cNvPr id="64" name="TextBox 63">
              <a:extLst>
                <a:ext uri="{FF2B5EF4-FFF2-40B4-BE49-F238E27FC236}">
                  <a16:creationId xmlns:a16="http://schemas.microsoft.com/office/drawing/2014/main" xmlns="" id="{37852BC4-4DD4-4CBF-B4B1-31E5F4E98231}"/>
                </a:ext>
              </a:extLst>
            </p:cNvPr>
            <p:cNvSpPr txBox="1"/>
            <p:nvPr/>
          </p:nvSpPr>
          <p:spPr>
            <a:xfrm>
              <a:off x="1644763" y="3545471"/>
              <a:ext cx="534122" cy="5078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smtClean="0">
                  <a:ln>
                    <a:noFill/>
                  </a:ln>
                  <a:solidFill>
                    <a:prstClr val="black"/>
                  </a:solidFill>
                  <a:effectLst/>
                  <a:uLnTx/>
                  <a:uFillTx/>
                </a:rPr>
                <a:t>06</a:t>
              </a:r>
            </a:p>
          </p:txBody>
        </p:sp>
        <p:grpSp>
          <p:nvGrpSpPr>
            <p:cNvPr id="65" name="Group 64">
              <a:extLst>
                <a:ext uri="{FF2B5EF4-FFF2-40B4-BE49-F238E27FC236}">
                  <a16:creationId xmlns:a16="http://schemas.microsoft.com/office/drawing/2014/main" xmlns="" id="{F3D8466D-C8A1-45E3-9CD1-77D0B9481E23}"/>
                </a:ext>
              </a:extLst>
            </p:cNvPr>
            <p:cNvGrpSpPr/>
            <p:nvPr/>
          </p:nvGrpSpPr>
          <p:grpSpPr>
            <a:xfrm>
              <a:off x="3192042" y="2756465"/>
              <a:ext cx="493173" cy="493173"/>
              <a:chOff x="5041901" y="3272246"/>
              <a:chExt cx="881742" cy="881742"/>
            </a:xfrm>
          </p:grpSpPr>
          <p:sp>
            <p:nvSpPr>
              <p:cNvPr id="67" name="Partial Circle 37">
                <a:extLst>
                  <a:ext uri="{FF2B5EF4-FFF2-40B4-BE49-F238E27FC236}">
                    <a16:creationId xmlns:a16="http://schemas.microsoft.com/office/drawing/2014/main" xmlns="" id="{50B8F51D-621E-4A62-9515-E56ABE07B811}"/>
                  </a:ext>
                </a:extLst>
              </p:cNvPr>
              <p:cNvSpPr/>
              <p:nvPr/>
            </p:nvSpPr>
            <p:spPr>
              <a:xfrm flipH="1" flipV="1">
                <a:off x="5041901" y="3272246"/>
                <a:ext cx="881742" cy="881742"/>
              </a:xfrm>
              <a:prstGeom prst="pie">
                <a:avLst/>
              </a:prstGeom>
              <a:solidFill>
                <a:srgbClr val="4CC1EF"/>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8" name="Freeform: Shape 80">
                <a:extLst>
                  <a:ext uri="{FF2B5EF4-FFF2-40B4-BE49-F238E27FC236}">
                    <a16:creationId xmlns:a16="http://schemas.microsoft.com/office/drawing/2014/main" xmlns="" id="{FAECC270-4E68-4A0E-87E7-F7DA7A45CFCA}"/>
                  </a:ext>
                </a:extLst>
              </p:cNvPr>
              <p:cNvSpPr/>
              <p:nvPr/>
            </p:nvSpPr>
            <p:spPr>
              <a:xfrm rot="16200000">
                <a:off x="5041901" y="3667399"/>
                <a:ext cx="486588" cy="486588"/>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66" name="Freeform: Shape 83">
              <a:extLst>
                <a:ext uri="{FF2B5EF4-FFF2-40B4-BE49-F238E27FC236}">
                  <a16:creationId xmlns:a16="http://schemas.microsoft.com/office/drawing/2014/main" xmlns="" id="{A4035855-C103-475C-862A-B7CEC127F439}"/>
                </a:ext>
              </a:extLst>
            </p:cNvPr>
            <p:cNvSpPr/>
            <p:nvPr/>
          </p:nvSpPr>
          <p:spPr>
            <a:xfrm rot="5400000">
              <a:off x="2127154" y="4372453"/>
              <a:ext cx="272157" cy="272157"/>
            </a:xfrm>
            <a:custGeom>
              <a:avLst/>
              <a:gdLst>
                <a:gd name="connsiteX0" fmla="*/ 440871 w 486588"/>
                <a:gd name="connsiteY0" fmla="*/ 0 h 486588"/>
                <a:gd name="connsiteX1" fmla="*/ 486588 w 486588"/>
                <a:gd name="connsiteY1" fmla="*/ 4609 h 486588"/>
                <a:gd name="connsiteX2" fmla="*/ 486588 w 486588"/>
                <a:gd name="connsiteY2" fmla="*/ 486588 h 486588"/>
                <a:gd name="connsiteX3" fmla="*/ 4609 w 486588"/>
                <a:gd name="connsiteY3" fmla="*/ 486588 h 486588"/>
                <a:gd name="connsiteX4" fmla="*/ 0 w 486588"/>
                <a:gd name="connsiteY4" fmla="*/ 440871 h 486588"/>
                <a:gd name="connsiteX5" fmla="*/ 440871 w 486588"/>
                <a:gd name="connsiteY5" fmla="*/ 440871 h 48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588" h="486588">
                  <a:moveTo>
                    <a:pt x="440871" y="0"/>
                  </a:moveTo>
                  <a:lnTo>
                    <a:pt x="486588" y="4609"/>
                  </a:lnTo>
                  <a:lnTo>
                    <a:pt x="486588" y="486588"/>
                  </a:lnTo>
                  <a:lnTo>
                    <a:pt x="4609" y="486588"/>
                  </a:lnTo>
                  <a:lnTo>
                    <a:pt x="0" y="440871"/>
                  </a:lnTo>
                  <a:lnTo>
                    <a:pt x="440871" y="440871"/>
                  </a:lnTo>
                  <a:close/>
                </a:path>
              </a:pathLst>
            </a:custGeom>
            <a:solidFill>
              <a:sysClr val="windowText" lastClr="000000">
                <a:alpha val="40000"/>
              </a:sys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sp>
        <p:nvSpPr>
          <p:cNvPr id="70" name="TextBox 69"/>
          <p:cNvSpPr txBox="1"/>
          <p:nvPr/>
        </p:nvSpPr>
        <p:spPr>
          <a:xfrm>
            <a:off x="3040036" y="1289362"/>
            <a:ext cx="1304248" cy="584775"/>
          </a:xfrm>
          <a:prstGeom prst="rect">
            <a:avLst/>
          </a:prstGeom>
          <a:noFill/>
        </p:spPr>
        <p:txBody>
          <a:bodyPr wrap="square" rtlCol="0">
            <a:spAutoFit/>
          </a:bodyPr>
          <a:lstStyle/>
          <a:p>
            <a:pPr lvl="0" algn="ctr" defTabSz="914400">
              <a:spcAft>
                <a:spcPts val="900"/>
              </a:spcAft>
              <a:defRPr/>
            </a:pPr>
            <a:r>
              <a:rPr lang="en-US" sz="1600" b="1" kern="0" noProof="1">
                <a:solidFill>
                  <a:prstClr val="black">
                    <a:lumMod val="85000"/>
                    <a:lumOff val="15000"/>
                  </a:prstClr>
                </a:solidFill>
              </a:rPr>
              <a:t>Cost </a:t>
            </a:r>
            <a:r>
              <a:rPr lang="en-US" sz="1600" b="1" kern="0" noProof="1" smtClean="0">
                <a:solidFill>
                  <a:prstClr val="black">
                    <a:lumMod val="85000"/>
                    <a:lumOff val="15000"/>
                  </a:prstClr>
                </a:solidFill>
              </a:rPr>
              <a:t>Optimization</a:t>
            </a:r>
            <a:endParaRPr lang="en-US" sz="1600" b="1" kern="0" noProof="1">
              <a:solidFill>
                <a:prstClr val="black">
                  <a:lumMod val="85000"/>
                  <a:lumOff val="15000"/>
                </a:prstClr>
              </a:solidFill>
            </a:endParaRPr>
          </a:p>
        </p:txBody>
      </p:sp>
      <p:sp>
        <p:nvSpPr>
          <p:cNvPr id="71" name="TextBox 70"/>
          <p:cNvSpPr txBox="1"/>
          <p:nvPr/>
        </p:nvSpPr>
        <p:spPr>
          <a:xfrm>
            <a:off x="6992066" y="1403259"/>
            <a:ext cx="1227589" cy="338554"/>
          </a:xfrm>
          <a:prstGeom prst="rect">
            <a:avLst/>
          </a:prstGeom>
          <a:noFill/>
        </p:spPr>
        <p:txBody>
          <a:bodyPr wrap="square" rtlCol="0">
            <a:spAutoFit/>
          </a:bodyPr>
          <a:lstStyle/>
          <a:p>
            <a:pPr lvl="0" algn="ctr" defTabSz="914400">
              <a:spcAft>
                <a:spcPts val="900"/>
              </a:spcAft>
              <a:defRPr/>
            </a:pPr>
            <a:r>
              <a:rPr lang="en-US" sz="1600" b="1" kern="0" noProof="1" smtClean="0">
                <a:solidFill>
                  <a:prstClr val="black">
                    <a:lumMod val="85000"/>
                    <a:lumOff val="15000"/>
                  </a:prstClr>
                </a:solidFill>
              </a:rPr>
              <a:t>Security</a:t>
            </a:r>
            <a:endParaRPr lang="en-US" sz="1600" b="1" kern="0" noProof="1">
              <a:solidFill>
                <a:prstClr val="black">
                  <a:lumMod val="85000"/>
                  <a:lumOff val="15000"/>
                </a:prstClr>
              </a:solidFill>
            </a:endParaRPr>
          </a:p>
        </p:txBody>
      </p:sp>
      <p:sp>
        <p:nvSpPr>
          <p:cNvPr id="41" name="Rectangle 40"/>
          <p:cNvSpPr/>
          <p:nvPr/>
        </p:nvSpPr>
        <p:spPr>
          <a:xfrm>
            <a:off x="6881424" y="1077652"/>
            <a:ext cx="1351360" cy="1701504"/>
          </a:xfrm>
          <a:prstGeom prst="rect">
            <a:avLst/>
          </a:prstGeom>
          <a:noFill/>
          <a:ln>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1374542" y="1947405"/>
            <a:ext cx="699786" cy="559594"/>
            <a:chOff x="1206253" y="1874345"/>
            <a:chExt cx="851844" cy="68119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09" y="1874345"/>
              <a:ext cx="597788" cy="5977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53" y="2093734"/>
              <a:ext cx="461801" cy="461801"/>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956" y="1910566"/>
            <a:ext cx="653218" cy="6532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832" y="1843112"/>
            <a:ext cx="696600" cy="6966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438" y="1896773"/>
            <a:ext cx="589277" cy="5892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437939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861526" y="2457932"/>
            <a:ext cx="5420948" cy="576956"/>
          </a:xfrm>
        </p:spPr>
        <p:txBody>
          <a:bodyPr anchor="ctr"/>
          <a:lstStyle/>
          <a:p>
            <a:pPr algn="ctr"/>
            <a:r>
              <a:rPr lang="en-US" dirty="0" smtClean="0"/>
              <a:t>The Five Pillars of A Well Architected Framework</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131311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Five Pillars of a Well Architected Framework</a:t>
            </a:r>
            <a:endParaRPr lang="en-US" sz="2400" b="1" dirty="0">
              <a:solidFill>
                <a:srgbClr val="604878"/>
              </a:solidFill>
            </a:endParaRPr>
          </a:p>
        </p:txBody>
      </p:sp>
      <p:sp>
        <p:nvSpPr>
          <p:cNvPr id="3" name="Rounded Rectangle 2"/>
          <p:cNvSpPr/>
          <p:nvPr/>
        </p:nvSpPr>
        <p:spPr>
          <a:xfrm>
            <a:off x="1106604" y="1115584"/>
            <a:ext cx="6924675" cy="7715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Incorporating the five pillars into the architecture, helps produce </a:t>
            </a:r>
            <a:r>
              <a:rPr lang="en-US" dirty="0" smtClean="0">
                <a:solidFill>
                  <a:schemeClr val="tx1"/>
                </a:solidFill>
              </a:rPr>
              <a:t>stable </a:t>
            </a:r>
            <a:r>
              <a:rPr lang="en-US" dirty="0">
                <a:solidFill>
                  <a:schemeClr val="tx1"/>
                </a:solidFill>
              </a:rPr>
              <a:t>and efficient </a:t>
            </a:r>
            <a:r>
              <a:rPr lang="en-US" dirty="0" smtClean="0">
                <a:solidFill>
                  <a:schemeClr val="tx1"/>
                </a:solidFill>
              </a:rPr>
              <a:t>systems </a:t>
            </a:r>
            <a:r>
              <a:rPr lang="en-US" dirty="0">
                <a:solidFill>
                  <a:schemeClr val="tx1"/>
                </a:solidFill>
              </a:rPr>
              <a:t>that will deliver on your expectations and </a:t>
            </a:r>
            <a:r>
              <a:rPr lang="en-US" dirty="0" smtClean="0">
                <a:solidFill>
                  <a:schemeClr val="tx1"/>
                </a:solidFill>
              </a:rPr>
              <a:t>requirements.</a:t>
            </a:r>
            <a:endParaRPr lang="en-IN" dirty="0">
              <a:solidFill>
                <a:schemeClr val="tx1"/>
              </a:solidFill>
            </a:endParaRPr>
          </a:p>
        </p:txBody>
      </p:sp>
      <p:grpSp>
        <p:nvGrpSpPr>
          <p:cNvPr id="24" name="Group 23"/>
          <p:cNvGrpSpPr/>
          <p:nvPr/>
        </p:nvGrpSpPr>
        <p:grpSpPr>
          <a:xfrm>
            <a:off x="1084821" y="2049016"/>
            <a:ext cx="3366186" cy="2847539"/>
            <a:chOff x="1034653" y="2359924"/>
            <a:chExt cx="2977378" cy="2697262"/>
          </a:xfrm>
        </p:grpSpPr>
        <p:grpSp>
          <p:nvGrpSpPr>
            <p:cNvPr id="19" name="Group 18"/>
            <p:cNvGrpSpPr/>
            <p:nvPr/>
          </p:nvGrpSpPr>
          <p:grpSpPr>
            <a:xfrm>
              <a:off x="1034653" y="2359924"/>
              <a:ext cx="2977378" cy="2697262"/>
              <a:chOff x="1058031" y="2242675"/>
              <a:chExt cx="2977378" cy="2914085"/>
            </a:xfrm>
          </p:grpSpPr>
          <p:grpSp>
            <p:nvGrpSpPr>
              <p:cNvPr id="14" name="Group 13"/>
              <p:cNvGrpSpPr/>
              <p:nvPr/>
            </p:nvGrpSpPr>
            <p:grpSpPr>
              <a:xfrm>
                <a:off x="1058031" y="2242675"/>
                <a:ext cx="2977378" cy="2844980"/>
                <a:chOff x="297667" y="974970"/>
                <a:chExt cx="3879799" cy="3825629"/>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67" y="2962275"/>
                  <a:ext cx="769133" cy="1200149"/>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00" y="2962275"/>
                  <a:ext cx="769133" cy="1543049"/>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10" y="2962275"/>
                  <a:ext cx="769133" cy="183832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66" y="2962274"/>
                  <a:ext cx="769133" cy="1543049"/>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64" y="2952748"/>
                  <a:ext cx="769133" cy="1200149"/>
                </a:xfrm>
                <a:prstGeom prst="rect">
                  <a:avLst/>
                </a:prstGeom>
              </p:spPr>
            </p:pic>
            <p:sp>
              <p:nvSpPr>
                <p:cNvPr id="6" name="Isosceles Triangle 5"/>
                <p:cNvSpPr/>
                <p:nvPr/>
              </p:nvSpPr>
              <p:spPr>
                <a:xfrm>
                  <a:off x="318333" y="974970"/>
                  <a:ext cx="3859133" cy="1901671"/>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p:cNvSpPr/>
                <p:nvPr/>
              </p:nvSpPr>
              <p:spPr>
                <a:xfrm>
                  <a:off x="529690" y="1095066"/>
                  <a:ext cx="3436417" cy="169336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Rounded Rectangle 17"/>
              <p:cNvSpPr/>
              <p:nvPr/>
            </p:nvSpPr>
            <p:spPr>
              <a:xfrm>
                <a:off x="1106110" y="4631032"/>
                <a:ext cx="464398" cy="45719"/>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ounded Rectangle 19"/>
              <p:cNvSpPr/>
              <p:nvPr/>
            </p:nvSpPr>
            <p:spPr>
              <a:xfrm>
                <a:off x="1675747" y="4886034"/>
                <a:ext cx="464398" cy="45719"/>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2274930" y="5111041"/>
                <a:ext cx="464398" cy="45719"/>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21"/>
              <p:cNvSpPr/>
              <p:nvPr/>
            </p:nvSpPr>
            <p:spPr>
              <a:xfrm>
                <a:off x="2854211" y="4886034"/>
                <a:ext cx="464398" cy="45719"/>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a:off x="3408813" y="4631032"/>
                <a:ext cx="464398" cy="45719"/>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50" name="Picture 2" descr="Image result for AW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496" y="2873960"/>
              <a:ext cx="1149804" cy="5004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4948238" y="2470012"/>
            <a:ext cx="2838450" cy="321248"/>
            <a:chOff x="4948238" y="2470012"/>
            <a:chExt cx="2838450" cy="321248"/>
          </a:xfrm>
        </p:grpSpPr>
        <p:sp>
          <p:nvSpPr>
            <p:cNvPr id="5" name="Rectangle 4"/>
            <p:cNvSpPr/>
            <p:nvPr/>
          </p:nvSpPr>
          <p:spPr>
            <a:xfrm>
              <a:off x="4948238" y="2665260"/>
              <a:ext cx="2838450" cy="126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Freeform 6"/>
            <p:cNvSpPr/>
            <p:nvPr/>
          </p:nvSpPr>
          <p:spPr>
            <a:xfrm>
              <a:off x="5090021" y="2470012"/>
              <a:ext cx="1984974" cy="269048"/>
            </a:xfrm>
            <a:custGeom>
              <a:avLst/>
              <a:gdLst>
                <a:gd name="connsiteX0" fmla="*/ 0 w 1984974"/>
                <a:gd name="connsiteY0" fmla="*/ 44842 h 269048"/>
                <a:gd name="connsiteX1" fmla="*/ 44842 w 1984974"/>
                <a:gd name="connsiteY1" fmla="*/ 0 h 269048"/>
                <a:gd name="connsiteX2" fmla="*/ 1940132 w 1984974"/>
                <a:gd name="connsiteY2" fmla="*/ 0 h 269048"/>
                <a:gd name="connsiteX3" fmla="*/ 1984974 w 1984974"/>
                <a:gd name="connsiteY3" fmla="*/ 44842 h 269048"/>
                <a:gd name="connsiteX4" fmla="*/ 1984974 w 1984974"/>
                <a:gd name="connsiteY4" fmla="*/ 224206 h 269048"/>
                <a:gd name="connsiteX5" fmla="*/ 1940132 w 1984974"/>
                <a:gd name="connsiteY5" fmla="*/ 269048 h 269048"/>
                <a:gd name="connsiteX6" fmla="*/ 44842 w 1984974"/>
                <a:gd name="connsiteY6" fmla="*/ 269048 h 269048"/>
                <a:gd name="connsiteX7" fmla="*/ 0 w 1984974"/>
                <a:gd name="connsiteY7" fmla="*/ 224206 h 269048"/>
                <a:gd name="connsiteX8" fmla="*/ 0 w 1984974"/>
                <a:gd name="connsiteY8" fmla="*/ 44842 h 2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974" h="269048">
                  <a:moveTo>
                    <a:pt x="0" y="44842"/>
                  </a:moveTo>
                  <a:cubicBezTo>
                    <a:pt x="0" y="20076"/>
                    <a:pt x="20076" y="0"/>
                    <a:pt x="44842" y="0"/>
                  </a:cubicBezTo>
                  <a:lnTo>
                    <a:pt x="1940132" y="0"/>
                  </a:lnTo>
                  <a:cubicBezTo>
                    <a:pt x="1964898" y="0"/>
                    <a:pt x="1984974" y="20076"/>
                    <a:pt x="1984974" y="44842"/>
                  </a:cubicBezTo>
                  <a:lnTo>
                    <a:pt x="1984974" y="224206"/>
                  </a:lnTo>
                  <a:cubicBezTo>
                    <a:pt x="1984974" y="248972"/>
                    <a:pt x="1964898" y="269048"/>
                    <a:pt x="1940132" y="269048"/>
                  </a:cubicBezTo>
                  <a:lnTo>
                    <a:pt x="44842" y="269048"/>
                  </a:lnTo>
                  <a:cubicBezTo>
                    <a:pt x="20076" y="269048"/>
                    <a:pt x="0" y="248972"/>
                    <a:pt x="0" y="224206"/>
                  </a:cubicBezTo>
                  <a:lnTo>
                    <a:pt x="0" y="44842"/>
                  </a:lnTo>
                  <a:close/>
                </a:path>
              </a:pathLst>
            </a:custGeom>
            <a:solidFill>
              <a:schemeClr val="accent1">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235" tIns="13134" rIns="88235" bIns="13134" numCol="1" spcCol="1270" anchor="ctr" anchorCtr="0">
              <a:noAutofit/>
            </a:bodyPr>
            <a:lstStyle/>
            <a:p>
              <a:pPr lvl="0" algn="l" defTabSz="533400">
                <a:lnSpc>
                  <a:spcPct val="90000"/>
                </a:lnSpc>
                <a:spcBef>
                  <a:spcPct val="0"/>
                </a:spcBef>
                <a:spcAft>
                  <a:spcPct val="35000"/>
                </a:spcAft>
              </a:pPr>
              <a:r>
                <a:rPr lang="en-IN" sz="1200" b="0" kern="1200" dirty="0" smtClean="0">
                  <a:solidFill>
                    <a:schemeClr val="tx1"/>
                  </a:solidFill>
                </a:rPr>
                <a:t>Operational Excellence</a:t>
              </a:r>
              <a:endParaRPr lang="en-IN" sz="1200" b="0" kern="1200" dirty="0">
                <a:solidFill>
                  <a:schemeClr val="tx1"/>
                </a:solidFill>
              </a:endParaRPr>
            </a:p>
          </p:txBody>
        </p:sp>
      </p:grpSp>
      <p:grpSp>
        <p:nvGrpSpPr>
          <p:cNvPr id="32" name="Group 31"/>
          <p:cNvGrpSpPr/>
          <p:nvPr/>
        </p:nvGrpSpPr>
        <p:grpSpPr>
          <a:xfrm>
            <a:off x="4948238" y="2837310"/>
            <a:ext cx="2838450" cy="302198"/>
            <a:chOff x="4948238" y="2837310"/>
            <a:chExt cx="2838450" cy="302198"/>
          </a:xfrm>
        </p:grpSpPr>
        <p:sp>
          <p:nvSpPr>
            <p:cNvPr id="8" name="Rectangle 7"/>
            <p:cNvSpPr/>
            <p:nvPr/>
          </p:nvSpPr>
          <p:spPr>
            <a:xfrm>
              <a:off x="4948238" y="3013508"/>
              <a:ext cx="2838450" cy="126000"/>
            </a:xfrm>
            <a:prstGeom prst="rect">
              <a:avLst/>
            </a:pr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4"/>
            <p:cNvSpPr/>
            <p:nvPr/>
          </p:nvSpPr>
          <p:spPr>
            <a:xfrm>
              <a:off x="5090021" y="2837310"/>
              <a:ext cx="1984974" cy="269048"/>
            </a:xfrm>
            <a:custGeom>
              <a:avLst/>
              <a:gdLst>
                <a:gd name="connsiteX0" fmla="*/ 0 w 1984974"/>
                <a:gd name="connsiteY0" fmla="*/ 44842 h 269048"/>
                <a:gd name="connsiteX1" fmla="*/ 44842 w 1984974"/>
                <a:gd name="connsiteY1" fmla="*/ 0 h 269048"/>
                <a:gd name="connsiteX2" fmla="*/ 1940132 w 1984974"/>
                <a:gd name="connsiteY2" fmla="*/ 0 h 269048"/>
                <a:gd name="connsiteX3" fmla="*/ 1984974 w 1984974"/>
                <a:gd name="connsiteY3" fmla="*/ 44842 h 269048"/>
                <a:gd name="connsiteX4" fmla="*/ 1984974 w 1984974"/>
                <a:gd name="connsiteY4" fmla="*/ 224206 h 269048"/>
                <a:gd name="connsiteX5" fmla="*/ 1940132 w 1984974"/>
                <a:gd name="connsiteY5" fmla="*/ 269048 h 269048"/>
                <a:gd name="connsiteX6" fmla="*/ 44842 w 1984974"/>
                <a:gd name="connsiteY6" fmla="*/ 269048 h 269048"/>
                <a:gd name="connsiteX7" fmla="*/ 0 w 1984974"/>
                <a:gd name="connsiteY7" fmla="*/ 224206 h 269048"/>
                <a:gd name="connsiteX8" fmla="*/ 0 w 1984974"/>
                <a:gd name="connsiteY8" fmla="*/ 44842 h 2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974" h="269048">
                  <a:moveTo>
                    <a:pt x="0" y="44842"/>
                  </a:moveTo>
                  <a:cubicBezTo>
                    <a:pt x="0" y="20076"/>
                    <a:pt x="20076" y="0"/>
                    <a:pt x="44842" y="0"/>
                  </a:cubicBezTo>
                  <a:lnTo>
                    <a:pt x="1940132" y="0"/>
                  </a:lnTo>
                  <a:cubicBezTo>
                    <a:pt x="1964898" y="0"/>
                    <a:pt x="1984974" y="20076"/>
                    <a:pt x="1984974" y="44842"/>
                  </a:cubicBezTo>
                  <a:lnTo>
                    <a:pt x="1984974" y="224206"/>
                  </a:lnTo>
                  <a:cubicBezTo>
                    <a:pt x="1984974" y="248972"/>
                    <a:pt x="1964898" y="269048"/>
                    <a:pt x="1940132" y="269048"/>
                  </a:cubicBezTo>
                  <a:lnTo>
                    <a:pt x="44842" y="269048"/>
                  </a:lnTo>
                  <a:cubicBezTo>
                    <a:pt x="20076" y="269048"/>
                    <a:pt x="0" y="248972"/>
                    <a:pt x="0" y="224206"/>
                  </a:cubicBezTo>
                  <a:lnTo>
                    <a:pt x="0" y="44842"/>
                  </a:lnTo>
                  <a:close/>
                </a:path>
              </a:pathLst>
            </a:custGeom>
            <a:solidFill>
              <a:schemeClr val="accent3">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235" tIns="13134" rIns="88235" bIns="13134" numCol="1" spcCol="1270" anchor="ctr" anchorCtr="0">
              <a:noAutofit/>
            </a:bodyPr>
            <a:lstStyle/>
            <a:p>
              <a:pPr lvl="0" algn="l" defTabSz="533400">
                <a:lnSpc>
                  <a:spcPct val="90000"/>
                </a:lnSpc>
                <a:spcBef>
                  <a:spcPct val="0"/>
                </a:spcBef>
                <a:spcAft>
                  <a:spcPct val="35000"/>
                </a:spcAft>
              </a:pPr>
              <a:r>
                <a:rPr lang="en-IN" sz="1200" b="0" kern="1200" dirty="0" smtClean="0">
                  <a:solidFill>
                    <a:schemeClr val="tx1"/>
                  </a:solidFill>
                </a:rPr>
                <a:t>Security</a:t>
              </a:r>
              <a:endParaRPr lang="en-IN" sz="1200" b="0" kern="1200" dirty="0">
                <a:solidFill>
                  <a:schemeClr val="tx1"/>
                </a:solidFill>
              </a:endParaRPr>
            </a:p>
          </p:txBody>
        </p:sp>
      </p:grpSp>
      <p:grpSp>
        <p:nvGrpSpPr>
          <p:cNvPr id="33" name="Group 32"/>
          <p:cNvGrpSpPr/>
          <p:nvPr/>
        </p:nvGrpSpPr>
        <p:grpSpPr>
          <a:xfrm>
            <a:off x="4948238" y="3204608"/>
            <a:ext cx="2838450" cy="325603"/>
            <a:chOff x="4948238" y="3204608"/>
            <a:chExt cx="2838450" cy="325603"/>
          </a:xfrm>
        </p:grpSpPr>
        <p:sp>
          <p:nvSpPr>
            <p:cNvPr id="16" name="Rectangle 15"/>
            <p:cNvSpPr/>
            <p:nvPr/>
          </p:nvSpPr>
          <p:spPr>
            <a:xfrm>
              <a:off x="4948238" y="3371281"/>
              <a:ext cx="2838450" cy="158930"/>
            </a:xfrm>
            <a:prstGeom prst="rect">
              <a:avLst/>
            </a:prstGeom>
            <a:ln>
              <a:solidFill>
                <a:schemeClr val="accent5"/>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5090021" y="3204608"/>
              <a:ext cx="1984974" cy="269048"/>
            </a:xfrm>
            <a:custGeom>
              <a:avLst/>
              <a:gdLst>
                <a:gd name="connsiteX0" fmla="*/ 0 w 1984974"/>
                <a:gd name="connsiteY0" fmla="*/ 44842 h 269048"/>
                <a:gd name="connsiteX1" fmla="*/ 44842 w 1984974"/>
                <a:gd name="connsiteY1" fmla="*/ 0 h 269048"/>
                <a:gd name="connsiteX2" fmla="*/ 1940132 w 1984974"/>
                <a:gd name="connsiteY2" fmla="*/ 0 h 269048"/>
                <a:gd name="connsiteX3" fmla="*/ 1984974 w 1984974"/>
                <a:gd name="connsiteY3" fmla="*/ 44842 h 269048"/>
                <a:gd name="connsiteX4" fmla="*/ 1984974 w 1984974"/>
                <a:gd name="connsiteY4" fmla="*/ 224206 h 269048"/>
                <a:gd name="connsiteX5" fmla="*/ 1940132 w 1984974"/>
                <a:gd name="connsiteY5" fmla="*/ 269048 h 269048"/>
                <a:gd name="connsiteX6" fmla="*/ 44842 w 1984974"/>
                <a:gd name="connsiteY6" fmla="*/ 269048 h 269048"/>
                <a:gd name="connsiteX7" fmla="*/ 0 w 1984974"/>
                <a:gd name="connsiteY7" fmla="*/ 224206 h 269048"/>
                <a:gd name="connsiteX8" fmla="*/ 0 w 1984974"/>
                <a:gd name="connsiteY8" fmla="*/ 44842 h 2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974" h="269048">
                  <a:moveTo>
                    <a:pt x="0" y="44842"/>
                  </a:moveTo>
                  <a:cubicBezTo>
                    <a:pt x="0" y="20076"/>
                    <a:pt x="20076" y="0"/>
                    <a:pt x="44842" y="0"/>
                  </a:cubicBezTo>
                  <a:lnTo>
                    <a:pt x="1940132" y="0"/>
                  </a:lnTo>
                  <a:cubicBezTo>
                    <a:pt x="1964898" y="0"/>
                    <a:pt x="1984974" y="20076"/>
                    <a:pt x="1984974" y="44842"/>
                  </a:cubicBezTo>
                  <a:lnTo>
                    <a:pt x="1984974" y="224206"/>
                  </a:lnTo>
                  <a:cubicBezTo>
                    <a:pt x="1984974" y="248972"/>
                    <a:pt x="1964898" y="269048"/>
                    <a:pt x="1940132" y="269048"/>
                  </a:cubicBezTo>
                  <a:lnTo>
                    <a:pt x="44842" y="269048"/>
                  </a:lnTo>
                  <a:cubicBezTo>
                    <a:pt x="20076" y="269048"/>
                    <a:pt x="0" y="248972"/>
                    <a:pt x="0" y="224206"/>
                  </a:cubicBezTo>
                  <a:lnTo>
                    <a:pt x="0" y="44842"/>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235" tIns="13134" rIns="88235" bIns="13134" numCol="1" spcCol="1270" anchor="ctr" anchorCtr="0">
              <a:noAutofit/>
            </a:bodyPr>
            <a:lstStyle/>
            <a:p>
              <a:pPr lvl="0" algn="l" defTabSz="533400">
                <a:lnSpc>
                  <a:spcPct val="90000"/>
                </a:lnSpc>
                <a:spcBef>
                  <a:spcPct val="0"/>
                </a:spcBef>
                <a:spcAft>
                  <a:spcPct val="35000"/>
                </a:spcAft>
              </a:pPr>
              <a:r>
                <a:rPr lang="en-IN" sz="1200" b="0" kern="1200" dirty="0" smtClean="0">
                  <a:solidFill>
                    <a:schemeClr val="tx1"/>
                  </a:solidFill>
                </a:rPr>
                <a:t>Reliability</a:t>
              </a:r>
              <a:endParaRPr lang="en-IN" sz="1200" b="0" kern="1200" dirty="0">
                <a:solidFill>
                  <a:schemeClr val="tx1"/>
                </a:solidFill>
              </a:endParaRPr>
            </a:p>
          </p:txBody>
        </p:sp>
      </p:grpSp>
      <p:grpSp>
        <p:nvGrpSpPr>
          <p:cNvPr id="34" name="Group 33"/>
          <p:cNvGrpSpPr/>
          <p:nvPr/>
        </p:nvGrpSpPr>
        <p:grpSpPr>
          <a:xfrm>
            <a:off x="4948238" y="3614362"/>
            <a:ext cx="2838450" cy="301026"/>
            <a:chOff x="4948238" y="3614362"/>
            <a:chExt cx="2838450" cy="301026"/>
          </a:xfrm>
        </p:grpSpPr>
        <p:sp>
          <p:nvSpPr>
            <p:cNvPr id="25" name="Rectangle 24"/>
            <p:cNvSpPr/>
            <p:nvPr/>
          </p:nvSpPr>
          <p:spPr>
            <a:xfrm>
              <a:off x="4948238" y="3742935"/>
              <a:ext cx="2838450" cy="172453"/>
            </a:xfrm>
            <a:prstGeom prst="rect">
              <a:avLst/>
            </a:prstGeom>
            <a:ln>
              <a:solidFill>
                <a:schemeClr val="accent4"/>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Freeform 26"/>
            <p:cNvSpPr/>
            <p:nvPr/>
          </p:nvSpPr>
          <p:spPr>
            <a:xfrm>
              <a:off x="5090021" y="3614362"/>
              <a:ext cx="1984974" cy="269048"/>
            </a:xfrm>
            <a:custGeom>
              <a:avLst/>
              <a:gdLst>
                <a:gd name="connsiteX0" fmla="*/ 0 w 1984974"/>
                <a:gd name="connsiteY0" fmla="*/ 44842 h 269048"/>
                <a:gd name="connsiteX1" fmla="*/ 44842 w 1984974"/>
                <a:gd name="connsiteY1" fmla="*/ 0 h 269048"/>
                <a:gd name="connsiteX2" fmla="*/ 1940132 w 1984974"/>
                <a:gd name="connsiteY2" fmla="*/ 0 h 269048"/>
                <a:gd name="connsiteX3" fmla="*/ 1984974 w 1984974"/>
                <a:gd name="connsiteY3" fmla="*/ 44842 h 269048"/>
                <a:gd name="connsiteX4" fmla="*/ 1984974 w 1984974"/>
                <a:gd name="connsiteY4" fmla="*/ 224206 h 269048"/>
                <a:gd name="connsiteX5" fmla="*/ 1940132 w 1984974"/>
                <a:gd name="connsiteY5" fmla="*/ 269048 h 269048"/>
                <a:gd name="connsiteX6" fmla="*/ 44842 w 1984974"/>
                <a:gd name="connsiteY6" fmla="*/ 269048 h 269048"/>
                <a:gd name="connsiteX7" fmla="*/ 0 w 1984974"/>
                <a:gd name="connsiteY7" fmla="*/ 224206 h 269048"/>
                <a:gd name="connsiteX8" fmla="*/ 0 w 1984974"/>
                <a:gd name="connsiteY8" fmla="*/ 44842 h 2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974" h="269048">
                  <a:moveTo>
                    <a:pt x="0" y="44842"/>
                  </a:moveTo>
                  <a:cubicBezTo>
                    <a:pt x="0" y="20076"/>
                    <a:pt x="20076" y="0"/>
                    <a:pt x="44842" y="0"/>
                  </a:cubicBezTo>
                  <a:lnTo>
                    <a:pt x="1940132" y="0"/>
                  </a:lnTo>
                  <a:cubicBezTo>
                    <a:pt x="1964898" y="0"/>
                    <a:pt x="1984974" y="20076"/>
                    <a:pt x="1984974" y="44842"/>
                  </a:cubicBezTo>
                  <a:lnTo>
                    <a:pt x="1984974" y="224206"/>
                  </a:lnTo>
                  <a:cubicBezTo>
                    <a:pt x="1984974" y="248972"/>
                    <a:pt x="1964898" y="269048"/>
                    <a:pt x="1940132" y="269048"/>
                  </a:cubicBezTo>
                  <a:lnTo>
                    <a:pt x="44842" y="269048"/>
                  </a:lnTo>
                  <a:cubicBezTo>
                    <a:pt x="20076" y="269048"/>
                    <a:pt x="0" y="248972"/>
                    <a:pt x="0" y="224206"/>
                  </a:cubicBezTo>
                  <a:lnTo>
                    <a:pt x="0" y="44842"/>
                  </a:lnTo>
                  <a:close/>
                </a:path>
              </a:pathLst>
            </a:custGeom>
            <a:solidFill>
              <a:schemeClr val="accent4">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235" tIns="13134" rIns="88235" bIns="13134" numCol="1" spcCol="1270" anchor="ctr" anchorCtr="0">
              <a:noAutofit/>
            </a:bodyPr>
            <a:lstStyle/>
            <a:p>
              <a:pPr lvl="0" algn="l" defTabSz="533400">
                <a:lnSpc>
                  <a:spcPct val="90000"/>
                </a:lnSpc>
                <a:spcBef>
                  <a:spcPct val="0"/>
                </a:spcBef>
                <a:spcAft>
                  <a:spcPct val="35000"/>
                </a:spcAft>
              </a:pPr>
              <a:r>
                <a:rPr lang="en-IN" sz="1200" b="0" kern="1200" dirty="0" smtClean="0">
                  <a:solidFill>
                    <a:schemeClr val="tx1"/>
                  </a:solidFill>
                </a:rPr>
                <a:t>Performance Efficiency</a:t>
              </a:r>
              <a:endParaRPr lang="en-IN" sz="1200" b="0" kern="1200" dirty="0">
                <a:solidFill>
                  <a:schemeClr val="tx1"/>
                </a:solidFill>
              </a:endParaRPr>
            </a:p>
          </p:txBody>
        </p:sp>
      </p:grpSp>
      <p:grpSp>
        <p:nvGrpSpPr>
          <p:cNvPr id="35" name="Group 34"/>
          <p:cNvGrpSpPr/>
          <p:nvPr/>
        </p:nvGrpSpPr>
        <p:grpSpPr>
          <a:xfrm>
            <a:off x="4948238" y="4031226"/>
            <a:ext cx="2838450" cy="269048"/>
            <a:chOff x="4948238" y="4031226"/>
            <a:chExt cx="2838450" cy="269048"/>
          </a:xfrm>
        </p:grpSpPr>
        <p:sp>
          <p:nvSpPr>
            <p:cNvPr id="29" name="Rectangle 28"/>
            <p:cNvSpPr/>
            <p:nvPr/>
          </p:nvSpPr>
          <p:spPr>
            <a:xfrm>
              <a:off x="4948238" y="4137636"/>
              <a:ext cx="2838450" cy="126000"/>
            </a:xfrm>
            <a:prstGeom prst="rect">
              <a:avLst/>
            </a:prstGeom>
            <a:ln>
              <a:solidFill>
                <a:schemeClr val="accent2"/>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Freeform 29"/>
            <p:cNvSpPr/>
            <p:nvPr/>
          </p:nvSpPr>
          <p:spPr>
            <a:xfrm>
              <a:off x="5090021" y="4031226"/>
              <a:ext cx="1984974" cy="269048"/>
            </a:xfrm>
            <a:custGeom>
              <a:avLst/>
              <a:gdLst>
                <a:gd name="connsiteX0" fmla="*/ 0 w 1984974"/>
                <a:gd name="connsiteY0" fmla="*/ 44842 h 269048"/>
                <a:gd name="connsiteX1" fmla="*/ 44842 w 1984974"/>
                <a:gd name="connsiteY1" fmla="*/ 0 h 269048"/>
                <a:gd name="connsiteX2" fmla="*/ 1940132 w 1984974"/>
                <a:gd name="connsiteY2" fmla="*/ 0 h 269048"/>
                <a:gd name="connsiteX3" fmla="*/ 1984974 w 1984974"/>
                <a:gd name="connsiteY3" fmla="*/ 44842 h 269048"/>
                <a:gd name="connsiteX4" fmla="*/ 1984974 w 1984974"/>
                <a:gd name="connsiteY4" fmla="*/ 224206 h 269048"/>
                <a:gd name="connsiteX5" fmla="*/ 1940132 w 1984974"/>
                <a:gd name="connsiteY5" fmla="*/ 269048 h 269048"/>
                <a:gd name="connsiteX6" fmla="*/ 44842 w 1984974"/>
                <a:gd name="connsiteY6" fmla="*/ 269048 h 269048"/>
                <a:gd name="connsiteX7" fmla="*/ 0 w 1984974"/>
                <a:gd name="connsiteY7" fmla="*/ 224206 h 269048"/>
                <a:gd name="connsiteX8" fmla="*/ 0 w 1984974"/>
                <a:gd name="connsiteY8" fmla="*/ 44842 h 2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974" h="269048">
                  <a:moveTo>
                    <a:pt x="0" y="44842"/>
                  </a:moveTo>
                  <a:cubicBezTo>
                    <a:pt x="0" y="20076"/>
                    <a:pt x="20076" y="0"/>
                    <a:pt x="44842" y="0"/>
                  </a:cubicBezTo>
                  <a:lnTo>
                    <a:pt x="1940132" y="0"/>
                  </a:lnTo>
                  <a:cubicBezTo>
                    <a:pt x="1964898" y="0"/>
                    <a:pt x="1984974" y="20076"/>
                    <a:pt x="1984974" y="44842"/>
                  </a:cubicBezTo>
                  <a:lnTo>
                    <a:pt x="1984974" y="224206"/>
                  </a:lnTo>
                  <a:cubicBezTo>
                    <a:pt x="1984974" y="248972"/>
                    <a:pt x="1964898" y="269048"/>
                    <a:pt x="1940132" y="269048"/>
                  </a:cubicBezTo>
                  <a:lnTo>
                    <a:pt x="44842" y="269048"/>
                  </a:lnTo>
                  <a:cubicBezTo>
                    <a:pt x="20076" y="269048"/>
                    <a:pt x="0" y="248972"/>
                    <a:pt x="0" y="224206"/>
                  </a:cubicBezTo>
                  <a:lnTo>
                    <a:pt x="0" y="44842"/>
                  </a:lnTo>
                  <a:close/>
                </a:path>
              </a:pathLst>
            </a:cu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8235" tIns="13134" rIns="88235" bIns="13134" numCol="1" spcCol="1270" anchor="ctr" anchorCtr="0">
              <a:noAutofit/>
            </a:bodyPr>
            <a:lstStyle/>
            <a:p>
              <a:pPr lvl="0" algn="l" defTabSz="533400">
                <a:lnSpc>
                  <a:spcPct val="90000"/>
                </a:lnSpc>
                <a:spcBef>
                  <a:spcPct val="0"/>
                </a:spcBef>
                <a:spcAft>
                  <a:spcPct val="35000"/>
                </a:spcAft>
              </a:pPr>
              <a:r>
                <a:rPr lang="en-IN" sz="1200" b="0" kern="1200" dirty="0" smtClean="0">
                  <a:solidFill>
                    <a:schemeClr val="tx1"/>
                  </a:solidFill>
                </a:rPr>
                <a:t>Cost Optimization</a:t>
              </a:r>
              <a:endParaRPr lang="en-IN" sz="1200" b="0" kern="1200" dirty="0">
                <a:solidFill>
                  <a:schemeClr val="tx1"/>
                </a:solidFill>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39211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2"/>
                                        </p:tgtEl>
                                      </p:cBhvr>
                                    </p:animEffect>
                                    <p:animScale>
                                      <p:cBhvr>
                                        <p:cTn id="12" dur="250" autoRev="1" fill="hold"/>
                                        <p:tgtEl>
                                          <p:spTgt spid="3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3"/>
                                        </p:tgtEl>
                                      </p:cBhvr>
                                    </p:animEffect>
                                    <p:animScale>
                                      <p:cBhvr>
                                        <p:cTn id="17" dur="250" autoRev="1" fill="hold"/>
                                        <p:tgtEl>
                                          <p:spTgt spid="3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4"/>
                                        </p:tgtEl>
                                      </p:cBhvr>
                                    </p:animEffect>
                                    <p:animScale>
                                      <p:cBhvr>
                                        <p:cTn id="22" dur="250" autoRev="1" fill="hold"/>
                                        <p:tgtEl>
                                          <p:spTgt spid="3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35"/>
                                        </p:tgtEl>
                                      </p:cBhvr>
                                    </p:animEffect>
                                    <p:animScale>
                                      <p:cBhvr>
                                        <p:cTn id="27"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Operational Excellence</a:t>
            </a:r>
            <a:endParaRPr lang="en-US" sz="2400" b="1" dirty="0">
              <a:solidFill>
                <a:srgbClr val="604878"/>
              </a:solidFill>
            </a:endParaRPr>
          </a:p>
        </p:txBody>
      </p:sp>
      <p:sp>
        <p:nvSpPr>
          <p:cNvPr id="16" name="Rounded Rectangle 15"/>
          <p:cNvSpPr/>
          <p:nvPr/>
        </p:nvSpPr>
        <p:spPr>
          <a:xfrm>
            <a:off x="4664467" y="1154281"/>
            <a:ext cx="3907153" cy="1392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Operational Excellence </a:t>
            </a:r>
            <a:r>
              <a:rPr lang="en-US" dirty="0">
                <a:solidFill>
                  <a:schemeClr val="tx1"/>
                </a:solidFill>
              </a:rPr>
              <a:t>pillar refers to the ability to run and monitor systems, and to gain insight into the system's operations </a:t>
            </a:r>
            <a:r>
              <a:rPr lang="en-US" dirty="0" smtClean="0">
                <a:solidFill>
                  <a:schemeClr val="tx1"/>
                </a:solidFill>
              </a:rPr>
              <a:t>in </a:t>
            </a:r>
            <a:r>
              <a:rPr lang="en-US" dirty="0">
                <a:solidFill>
                  <a:schemeClr val="tx1"/>
                </a:solidFill>
              </a:rPr>
              <a:t>order to deliver business value.</a:t>
            </a:r>
            <a:endParaRPr lang="en-IN" dirty="0">
              <a:solidFill>
                <a:schemeClr val="tx1"/>
              </a:solidFill>
            </a:endParaRPr>
          </a:p>
        </p:txBody>
      </p:sp>
      <p:grpSp>
        <p:nvGrpSpPr>
          <p:cNvPr id="8" name="Group 7"/>
          <p:cNvGrpSpPr/>
          <p:nvPr/>
        </p:nvGrpSpPr>
        <p:grpSpPr>
          <a:xfrm>
            <a:off x="5941434" y="2905773"/>
            <a:ext cx="1353218" cy="1722472"/>
            <a:chOff x="7182671" y="2468627"/>
            <a:chExt cx="1231864" cy="156800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671" y="2804766"/>
              <a:ext cx="1231864" cy="123186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47538">
              <a:off x="7352004" y="2468627"/>
              <a:ext cx="786598" cy="898969"/>
            </a:xfrm>
            <a:prstGeom prst="rect">
              <a:avLst/>
            </a:prstGeom>
          </p:spPr>
        </p:pic>
      </p:grpSp>
      <p:sp>
        <p:nvSpPr>
          <p:cNvPr id="7" name="TextBox 6"/>
          <p:cNvSpPr txBox="1"/>
          <p:nvPr/>
        </p:nvSpPr>
        <p:spPr>
          <a:xfrm>
            <a:off x="870015" y="4005562"/>
            <a:ext cx="393056" cy="338554"/>
          </a:xfrm>
          <a:prstGeom prst="rect">
            <a:avLst/>
          </a:prstGeom>
          <a:noFill/>
        </p:spPr>
        <p:txBody>
          <a:bodyPr wrap="none" rtlCol="0">
            <a:spAutoFit/>
          </a:bodyPr>
          <a:lstStyle/>
          <a:p>
            <a:r>
              <a:rPr lang="en-US" sz="1600" b="1" dirty="0" smtClean="0"/>
              <a:t>01</a:t>
            </a:r>
            <a:endParaRPr lang="en-IN" sz="1600" b="1" dirty="0"/>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08" y="2844367"/>
            <a:ext cx="667314" cy="1121304"/>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339" y="2844367"/>
            <a:ext cx="667314" cy="1335875"/>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267" y="2844366"/>
            <a:ext cx="667314" cy="1121304"/>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293" y="2837444"/>
            <a:ext cx="667314" cy="872126"/>
          </a:xfrm>
          <a:prstGeom prst="rect">
            <a:avLst/>
          </a:prstGeom>
        </p:spPr>
      </p:pic>
      <p:sp>
        <p:nvSpPr>
          <p:cNvPr id="47" name="Isosceles Triangle 46"/>
          <p:cNvSpPr/>
          <p:nvPr/>
        </p:nvSpPr>
        <p:spPr>
          <a:xfrm>
            <a:off x="767594" y="1400230"/>
            <a:ext cx="3348256" cy="1381908"/>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Isosceles Triangle 47"/>
          <p:cNvSpPr/>
          <p:nvPr/>
        </p:nvSpPr>
        <p:spPr>
          <a:xfrm>
            <a:off x="950971" y="1487501"/>
            <a:ext cx="2981500" cy="123053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a:off x="1448046"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38"/>
          <p:cNvSpPr/>
          <p:nvPr/>
        </p:nvSpPr>
        <p:spPr>
          <a:xfrm>
            <a:off x="2125475" y="4203094"/>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2780402"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3407428" y="3734047"/>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2" descr="Image result for AW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586" y="1942905"/>
            <a:ext cx="1299954" cy="5283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9664" y="2844367"/>
            <a:ext cx="667314" cy="934355"/>
            <a:chOff x="3056810" y="3448478"/>
            <a:chExt cx="667314" cy="934355"/>
          </a:xfrm>
        </p:grpSpPr>
        <p:sp>
          <p:nvSpPr>
            <p:cNvPr id="37" name="Rounded Rectangle 36"/>
            <p:cNvSpPr/>
            <p:nvPr/>
          </p:nvSpPr>
          <p:spPr>
            <a:xfrm>
              <a:off x="3111168" y="4338158"/>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810" y="3448478"/>
              <a:ext cx="667314" cy="872126"/>
            </a:xfrm>
            <a:prstGeom prst="rect">
              <a:avLst/>
            </a:prstGeom>
          </p:spPr>
        </p:pic>
      </p:grpSp>
      <p:grpSp>
        <p:nvGrpSpPr>
          <p:cNvPr id="22" name="Group 21"/>
          <p:cNvGrpSpPr/>
          <p:nvPr/>
        </p:nvGrpSpPr>
        <p:grpSpPr>
          <a:xfrm>
            <a:off x="4299227" y="1049102"/>
            <a:ext cx="4531046" cy="3417244"/>
            <a:chOff x="3932471" y="1233585"/>
            <a:chExt cx="4531046" cy="3417244"/>
          </a:xfrm>
        </p:grpSpPr>
        <p:sp>
          <p:nvSpPr>
            <p:cNvPr id="23" name="TextBox 22"/>
            <p:cNvSpPr txBox="1"/>
            <p:nvPr/>
          </p:nvSpPr>
          <p:spPr>
            <a:xfrm>
              <a:off x="3932471" y="1233585"/>
              <a:ext cx="4531046" cy="523220"/>
            </a:xfrm>
            <a:prstGeom prst="rect">
              <a:avLst/>
            </a:prstGeom>
            <a:noFill/>
          </p:spPr>
          <p:txBody>
            <a:bodyPr wrap="square" rtlCol="0">
              <a:spAutoFit/>
            </a:bodyPr>
            <a:lstStyle/>
            <a:p>
              <a:pPr algn="ctr"/>
              <a:r>
                <a:rPr lang="en-US" sz="1400" b="1" dirty="0" smtClean="0"/>
                <a:t>How do we build the foundation of Operational Excellence pillar in our framework?</a:t>
              </a:r>
              <a:endParaRPr lang="en-IN" sz="1400" b="1" dirty="0"/>
            </a:p>
          </p:txBody>
        </p:sp>
        <p:pic>
          <p:nvPicPr>
            <p:cNvPr id="24" name="Picture 2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5993" b="10112"/>
            <a:stretch/>
          </p:blipFill>
          <p:spPr>
            <a:xfrm>
              <a:off x="5032459" y="1942905"/>
              <a:ext cx="3227749" cy="2707924"/>
            </a:xfrm>
            <a:prstGeom prst="rect">
              <a:avLst/>
            </a:prstGeom>
          </p:spPr>
        </p:pic>
      </p:gr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406944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01917" y="851080"/>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Operational Excellence</a:t>
            </a:r>
            <a:endParaRPr lang="en-US" sz="2400" b="1" dirty="0">
              <a:solidFill>
                <a:srgbClr val="604878"/>
              </a:solidFill>
            </a:endParaRPr>
          </a:p>
        </p:txBody>
      </p:sp>
      <p:sp>
        <p:nvSpPr>
          <p:cNvPr id="21" name="Oval">
            <a:extLst>
              <a:ext uri="{FF2B5EF4-FFF2-40B4-BE49-F238E27FC236}">
                <a16:creationId xmlns:a16="http://schemas.microsoft.com/office/drawing/2014/main" xmlns="" id="{DC58A8B6-8F64-46BD-A172-49CA5EE487B5}"/>
              </a:ext>
            </a:extLst>
          </p:cNvPr>
          <p:cNvSpPr/>
          <p:nvPr/>
        </p:nvSpPr>
        <p:spPr>
          <a:xfrm>
            <a:off x="2470445" y="4494050"/>
            <a:ext cx="873236" cy="240708"/>
          </a:xfrm>
          <a:prstGeom prst="ellipse">
            <a:avLst/>
          </a:pr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2" name="Oval">
            <a:extLst>
              <a:ext uri="{FF2B5EF4-FFF2-40B4-BE49-F238E27FC236}">
                <a16:creationId xmlns:a16="http://schemas.microsoft.com/office/drawing/2014/main" xmlns="" id="{433A8E3F-44F7-47EC-892D-4EADD8D8EF3D}"/>
              </a:ext>
            </a:extLst>
          </p:cNvPr>
          <p:cNvSpPr/>
          <p:nvPr/>
        </p:nvSpPr>
        <p:spPr>
          <a:xfrm>
            <a:off x="3287688" y="4463855"/>
            <a:ext cx="873236" cy="240708"/>
          </a:xfrm>
          <a:prstGeom prst="ellipse">
            <a:avLst/>
          </a:pr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3" name="Oval">
            <a:extLst>
              <a:ext uri="{FF2B5EF4-FFF2-40B4-BE49-F238E27FC236}">
                <a16:creationId xmlns:a16="http://schemas.microsoft.com/office/drawing/2014/main" xmlns="" id="{DCBB740C-DA2A-4EB3-B88A-6B27DF16BF44}"/>
              </a:ext>
            </a:extLst>
          </p:cNvPr>
          <p:cNvSpPr/>
          <p:nvPr/>
        </p:nvSpPr>
        <p:spPr>
          <a:xfrm>
            <a:off x="4044757" y="4361460"/>
            <a:ext cx="873236" cy="240708"/>
          </a:xfrm>
          <a:prstGeom prst="ellipse">
            <a:avLst/>
          </a:pr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4" name="Oval">
            <a:extLst>
              <a:ext uri="{FF2B5EF4-FFF2-40B4-BE49-F238E27FC236}">
                <a16:creationId xmlns:a16="http://schemas.microsoft.com/office/drawing/2014/main" xmlns="" id="{A529EB65-8A3C-4535-9A72-6C82EEDF9B59}"/>
              </a:ext>
            </a:extLst>
          </p:cNvPr>
          <p:cNvSpPr/>
          <p:nvPr/>
        </p:nvSpPr>
        <p:spPr>
          <a:xfrm>
            <a:off x="4801826" y="4259065"/>
            <a:ext cx="873236" cy="240708"/>
          </a:xfrm>
          <a:prstGeom prst="ellipse">
            <a:avLst/>
          </a:pr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5" name="Oval">
            <a:extLst>
              <a:ext uri="{FF2B5EF4-FFF2-40B4-BE49-F238E27FC236}">
                <a16:creationId xmlns:a16="http://schemas.microsoft.com/office/drawing/2014/main" xmlns="" id="{F7E6E4A4-2BE5-46DB-8527-1E6F4DD2E258}"/>
              </a:ext>
            </a:extLst>
          </p:cNvPr>
          <p:cNvSpPr/>
          <p:nvPr/>
        </p:nvSpPr>
        <p:spPr>
          <a:xfrm>
            <a:off x="5558895" y="4156670"/>
            <a:ext cx="873236" cy="240708"/>
          </a:xfrm>
          <a:prstGeom prst="ellipse">
            <a:avLst/>
          </a:pr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8" name="Cylinder 15">
            <a:extLst>
              <a:ext uri="{FF2B5EF4-FFF2-40B4-BE49-F238E27FC236}">
                <a16:creationId xmlns:a16="http://schemas.microsoft.com/office/drawing/2014/main" xmlns="" id="{D11F3FB7-7B70-40C1-9848-D9DE243D3258}"/>
              </a:ext>
            </a:extLst>
          </p:cNvPr>
          <p:cNvSpPr/>
          <p:nvPr/>
        </p:nvSpPr>
        <p:spPr>
          <a:xfrm>
            <a:off x="5419451" y="3201264"/>
            <a:ext cx="870980" cy="1142547"/>
          </a:xfrm>
          <a:prstGeom prst="can">
            <a:avLst>
              <a:gd name="adj" fmla="val 27994"/>
            </a:avLst>
          </a:prstGeom>
          <a:gradFill flip="none" rotWithShape="1">
            <a:gsLst>
              <a:gs pos="0">
                <a:srgbClr val="004976"/>
              </a:gs>
              <a:gs pos="34000">
                <a:srgbClr val="1AA8FE"/>
              </a:gs>
              <a:gs pos="100000">
                <a:srgbClr val="1AA8FE"/>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smtClean="0">
                <a:ln>
                  <a:noFill/>
                </a:ln>
                <a:effectLst>
                  <a:outerShdw blurRad="38100" dist="38100" dir="2700000" algn="tl">
                    <a:srgbClr val="000000">
                      <a:alpha val="43137"/>
                    </a:srgbClr>
                  </a:outerShdw>
                </a:effectLst>
                <a:uLnTx/>
                <a:uFillTx/>
              </a:rPr>
              <a:t>04</a:t>
            </a:r>
          </a:p>
        </p:txBody>
      </p:sp>
      <p:sp>
        <p:nvSpPr>
          <p:cNvPr id="29" name="Cylinder 16">
            <a:extLst>
              <a:ext uri="{FF2B5EF4-FFF2-40B4-BE49-F238E27FC236}">
                <a16:creationId xmlns:a16="http://schemas.microsoft.com/office/drawing/2014/main" xmlns="" id="{527D4092-544A-4E29-B3E9-CA4BF30F6967}"/>
              </a:ext>
            </a:extLst>
          </p:cNvPr>
          <p:cNvSpPr/>
          <p:nvPr/>
        </p:nvSpPr>
        <p:spPr>
          <a:xfrm>
            <a:off x="4693264" y="3514964"/>
            <a:ext cx="870980" cy="923674"/>
          </a:xfrm>
          <a:prstGeom prst="can">
            <a:avLst>
              <a:gd name="adj" fmla="val 29407"/>
            </a:avLst>
          </a:prstGeom>
          <a:gradFill flip="none" rotWithShape="1">
            <a:gsLst>
              <a:gs pos="0">
                <a:srgbClr val="FFCC4C">
                  <a:lumMod val="50000"/>
                </a:srgbClr>
              </a:gs>
              <a:gs pos="34000">
                <a:srgbClr val="FFCC4C"/>
              </a:gs>
              <a:gs pos="100000">
                <a:srgbClr val="FFCC4C"/>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effectLst>
                  <a:outerShdw blurRad="38100" dist="38100" dir="2700000" algn="tl">
                    <a:srgbClr val="000000">
                      <a:alpha val="43137"/>
                    </a:srgbClr>
                  </a:outerShdw>
                </a:effectLst>
                <a:uLnTx/>
                <a:uFillTx/>
              </a:rPr>
              <a:t>03</a:t>
            </a:r>
          </a:p>
        </p:txBody>
      </p:sp>
      <p:sp>
        <p:nvSpPr>
          <p:cNvPr id="30" name="Cylinder 17">
            <a:extLst>
              <a:ext uri="{FF2B5EF4-FFF2-40B4-BE49-F238E27FC236}">
                <a16:creationId xmlns:a16="http://schemas.microsoft.com/office/drawing/2014/main" xmlns="" id="{FF89C54F-583E-4FC3-BB07-97B68D303ED1}"/>
              </a:ext>
            </a:extLst>
          </p:cNvPr>
          <p:cNvSpPr/>
          <p:nvPr/>
        </p:nvSpPr>
        <p:spPr>
          <a:xfrm>
            <a:off x="3968305" y="3813671"/>
            <a:ext cx="870980" cy="724920"/>
          </a:xfrm>
          <a:prstGeom prst="can">
            <a:avLst>
              <a:gd name="adj" fmla="val 33206"/>
            </a:avLst>
          </a:prstGeom>
          <a:gradFill flip="none" rotWithShape="1">
            <a:gsLst>
              <a:gs pos="0">
                <a:srgbClr val="3C444A"/>
              </a:gs>
              <a:gs pos="34000">
                <a:srgbClr val="6F7E89"/>
              </a:gs>
              <a:gs pos="100000">
                <a:srgbClr val="6F7E89"/>
              </a:gs>
            </a:gsLst>
            <a:lin ang="0" scaled="0"/>
            <a:tileRect/>
          </a:gradFill>
          <a:ln>
            <a:noFill/>
          </a:ln>
        </p:spPr>
        <p:txBody>
          <a:bodyPr rot="0" spcFirstLastPara="0" vertOverflow="overflow" horzOverflow="overflow" vert="horz" wrap="square" lIns="68580" tIns="548640" rIns="6858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outerShdw blurRad="38100" dist="38100" dir="2700000" algn="tl">
                    <a:srgbClr val="000000">
                      <a:alpha val="43137"/>
                    </a:srgbClr>
                  </a:outerShdw>
                </a:effectLst>
                <a:uLnTx/>
                <a:uFillTx/>
              </a:rPr>
              <a:t>02</a:t>
            </a:r>
          </a:p>
        </p:txBody>
      </p:sp>
      <p:sp>
        <p:nvSpPr>
          <p:cNvPr id="31" name="Cylinder 18">
            <a:extLst>
              <a:ext uri="{FF2B5EF4-FFF2-40B4-BE49-F238E27FC236}">
                <a16:creationId xmlns:a16="http://schemas.microsoft.com/office/drawing/2014/main" xmlns="" id="{709EFC94-37D6-4930-9597-95632A32FF15}"/>
              </a:ext>
            </a:extLst>
          </p:cNvPr>
          <p:cNvSpPr/>
          <p:nvPr/>
        </p:nvSpPr>
        <p:spPr>
          <a:xfrm>
            <a:off x="3220502" y="4138997"/>
            <a:ext cx="870980" cy="511610"/>
          </a:xfrm>
          <a:prstGeom prst="can">
            <a:avLst>
              <a:gd name="adj" fmla="val 44237"/>
            </a:avLst>
          </a:prstGeom>
          <a:gradFill flip="none" rotWithShape="1">
            <a:gsLst>
              <a:gs pos="0">
                <a:srgbClr val="8E0000"/>
              </a:gs>
              <a:gs pos="34000">
                <a:srgbClr val="C00000"/>
              </a:gs>
              <a:gs pos="100000">
                <a:srgbClr val="C00000"/>
              </a:gs>
            </a:gsLst>
            <a:lin ang="0" scaled="0"/>
            <a:tileRect/>
          </a:gradFill>
          <a:ln>
            <a:noFill/>
          </a:ln>
        </p:spPr>
        <p:txBody>
          <a:bodyPr vert="horz" wrap="square" lIns="68580" tIns="640080" rIns="68580" bIns="0" numCol="1"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outerShdw blurRad="38100" dist="38100" dir="2700000" algn="tl">
                    <a:srgbClr val="000000">
                      <a:alpha val="43137"/>
                    </a:srgbClr>
                  </a:outerShdw>
                </a:effectLst>
                <a:uLnTx/>
                <a:uFillTx/>
              </a:rPr>
              <a:t>01</a:t>
            </a:r>
          </a:p>
        </p:txBody>
      </p:sp>
      <p:sp>
        <p:nvSpPr>
          <p:cNvPr id="32" name="Shape">
            <a:extLst>
              <a:ext uri="{FF2B5EF4-FFF2-40B4-BE49-F238E27FC236}">
                <a16:creationId xmlns:a16="http://schemas.microsoft.com/office/drawing/2014/main" xmlns="" id="{C9DEA284-9E5E-4C5C-BAF7-616D13AD4C76}"/>
              </a:ext>
            </a:extLst>
          </p:cNvPr>
          <p:cNvSpPr/>
          <p:nvPr/>
        </p:nvSpPr>
        <p:spPr>
          <a:xfrm>
            <a:off x="3968305" y="4036568"/>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endParaRPr>
          </a:p>
        </p:txBody>
      </p:sp>
      <p:sp>
        <p:nvSpPr>
          <p:cNvPr id="33" name="Shape">
            <a:extLst>
              <a:ext uri="{FF2B5EF4-FFF2-40B4-BE49-F238E27FC236}">
                <a16:creationId xmlns:a16="http://schemas.microsoft.com/office/drawing/2014/main" xmlns="" id="{268E431F-7C70-481C-BAF0-6A27D9AB1507}"/>
              </a:ext>
            </a:extLst>
          </p:cNvPr>
          <p:cNvSpPr/>
          <p:nvPr/>
        </p:nvSpPr>
        <p:spPr>
          <a:xfrm>
            <a:off x="3220502" y="4321538"/>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endParaRPr>
          </a:p>
        </p:txBody>
      </p:sp>
      <p:sp>
        <p:nvSpPr>
          <p:cNvPr id="34" name="Shape">
            <a:extLst>
              <a:ext uri="{FF2B5EF4-FFF2-40B4-BE49-F238E27FC236}">
                <a16:creationId xmlns:a16="http://schemas.microsoft.com/office/drawing/2014/main" xmlns="" id="{AB1B750E-BFA9-4F23-908E-E84285E63BDF}"/>
              </a:ext>
            </a:extLst>
          </p:cNvPr>
          <p:cNvSpPr/>
          <p:nvPr/>
        </p:nvSpPr>
        <p:spPr>
          <a:xfrm>
            <a:off x="4693265" y="3768053"/>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endParaRPr>
          </a:p>
        </p:txBody>
      </p:sp>
      <p:sp>
        <p:nvSpPr>
          <p:cNvPr id="36" name="Shape">
            <a:extLst>
              <a:ext uri="{FF2B5EF4-FFF2-40B4-BE49-F238E27FC236}">
                <a16:creationId xmlns:a16="http://schemas.microsoft.com/office/drawing/2014/main" xmlns="" id="{7B64B1B9-ABF2-41FA-8676-C2EBE58711D4}"/>
              </a:ext>
            </a:extLst>
          </p:cNvPr>
          <p:cNvSpPr/>
          <p:nvPr/>
        </p:nvSpPr>
        <p:spPr>
          <a:xfrm>
            <a:off x="5419451" y="3464810"/>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endParaRPr>
          </a:p>
        </p:txBody>
      </p:sp>
      <p:grpSp>
        <p:nvGrpSpPr>
          <p:cNvPr id="85" name="Group 84"/>
          <p:cNvGrpSpPr/>
          <p:nvPr/>
        </p:nvGrpSpPr>
        <p:grpSpPr>
          <a:xfrm>
            <a:off x="7281464" y="2679590"/>
            <a:ext cx="1353218" cy="1722472"/>
            <a:chOff x="7182671" y="2468627"/>
            <a:chExt cx="1231864" cy="1568004"/>
          </a:xfrm>
        </p:grpSpPr>
        <p:pic>
          <p:nvPicPr>
            <p:cNvPr id="86" name="Picture 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671" y="2804766"/>
              <a:ext cx="1231864" cy="1231865"/>
            </a:xfrm>
            <a:prstGeom prst="rect">
              <a:avLst/>
            </a:prstGeom>
          </p:spPr>
        </p:pic>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47538">
              <a:off x="7352004" y="2468627"/>
              <a:ext cx="786598" cy="898969"/>
            </a:xfrm>
            <a:prstGeom prst="rect">
              <a:avLst/>
            </a:prstGeom>
          </p:spPr>
        </p:pic>
      </p:grpSp>
      <p:cxnSp>
        <p:nvCxnSpPr>
          <p:cNvPr id="14" name="Elbow Connector 13"/>
          <p:cNvCxnSpPr/>
          <p:nvPr/>
        </p:nvCxnSpPr>
        <p:spPr>
          <a:xfrm flipV="1">
            <a:off x="6409366" y="3365741"/>
            <a:ext cx="775569" cy="187922"/>
          </a:xfrm>
          <a:prstGeom prst="bentConnector3">
            <a:avLst>
              <a:gd name="adj1" fmla="val 50000"/>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869819" y="4294981"/>
            <a:ext cx="987944" cy="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775058" y="1683855"/>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You can define your entire workload (applications, infrastructure) as code and update it with code. You can implement your operations procedures as code and automate their execution by triggering them in response to events.</a:t>
            </a:r>
            <a:endParaRPr lang="en-IN" dirty="0">
              <a:solidFill>
                <a:schemeClr val="tx1"/>
              </a:solidFill>
            </a:endParaRPr>
          </a:p>
        </p:txBody>
      </p:sp>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783" y="3864073"/>
            <a:ext cx="419704" cy="419704"/>
          </a:xfrm>
          <a:prstGeom prst="rect">
            <a:avLst/>
          </a:prstGeom>
        </p:spPr>
      </p:pic>
      <p:sp>
        <p:nvSpPr>
          <p:cNvPr id="91" name="TextBox 90"/>
          <p:cNvSpPr txBox="1"/>
          <p:nvPr/>
        </p:nvSpPr>
        <p:spPr>
          <a:xfrm>
            <a:off x="775058" y="1287696"/>
            <a:ext cx="2527230" cy="338554"/>
          </a:xfrm>
          <a:prstGeom prst="rect">
            <a:avLst/>
          </a:prstGeom>
          <a:noFill/>
        </p:spPr>
        <p:txBody>
          <a:bodyPr wrap="none" rtlCol="0">
            <a:spAutoFit/>
          </a:bodyPr>
          <a:lstStyle/>
          <a:p>
            <a:r>
              <a:rPr lang="en-US" sz="1600" b="1" dirty="0" smtClean="0"/>
              <a:t>Perform operations as code</a:t>
            </a:r>
            <a:endParaRPr lang="en-IN" sz="1600" b="1" dirty="0"/>
          </a:p>
        </p:txBody>
      </p:sp>
      <p:sp>
        <p:nvSpPr>
          <p:cNvPr id="92" name="Rounded Rectangle 91"/>
          <p:cNvSpPr/>
          <p:nvPr/>
        </p:nvSpPr>
        <p:spPr>
          <a:xfrm>
            <a:off x="775058" y="1674886"/>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the cloud, you can automate the creation of annotated documentation </a:t>
            </a:r>
            <a:r>
              <a:rPr lang="en-US" dirty="0" smtClean="0">
                <a:solidFill>
                  <a:schemeClr val="tx1"/>
                </a:solidFill>
              </a:rPr>
              <a:t>after every </a:t>
            </a:r>
            <a:r>
              <a:rPr lang="en-US" dirty="0">
                <a:solidFill>
                  <a:schemeClr val="tx1"/>
                </a:solidFill>
              </a:rPr>
              <a:t>build (or automatically annotate hand-crafted documentation). </a:t>
            </a:r>
            <a:r>
              <a:rPr lang="en-US" dirty="0" smtClean="0">
                <a:solidFill>
                  <a:schemeClr val="tx1"/>
                </a:solidFill>
              </a:rPr>
              <a:t>Annotated documentation </a:t>
            </a:r>
            <a:r>
              <a:rPr lang="en-US" dirty="0">
                <a:solidFill>
                  <a:schemeClr val="tx1"/>
                </a:solidFill>
              </a:rPr>
              <a:t>can be used by people and systems. </a:t>
            </a:r>
            <a:endParaRPr lang="en-IN" dirty="0">
              <a:solidFill>
                <a:schemeClr val="tx1"/>
              </a:solidFill>
            </a:endParaRPr>
          </a:p>
        </p:txBody>
      </p:sp>
      <p:sp>
        <p:nvSpPr>
          <p:cNvPr id="93" name="TextBox 92"/>
          <p:cNvSpPr txBox="1"/>
          <p:nvPr/>
        </p:nvSpPr>
        <p:spPr>
          <a:xfrm>
            <a:off x="775058" y="1288630"/>
            <a:ext cx="2350900" cy="338554"/>
          </a:xfrm>
          <a:prstGeom prst="rect">
            <a:avLst/>
          </a:prstGeom>
          <a:noFill/>
        </p:spPr>
        <p:txBody>
          <a:bodyPr wrap="none" rtlCol="0">
            <a:spAutoFit/>
          </a:bodyPr>
          <a:lstStyle/>
          <a:p>
            <a:r>
              <a:rPr lang="en-US" sz="1600" b="1" dirty="0" smtClean="0"/>
              <a:t>Annotate Documentation</a:t>
            </a:r>
            <a:endParaRPr lang="en-IN" sz="1600" b="1" dirty="0"/>
          </a:p>
        </p:txBody>
      </p:sp>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524" y="3488763"/>
            <a:ext cx="445410" cy="445410"/>
          </a:xfrm>
          <a:prstGeom prst="rect">
            <a:avLst/>
          </a:prstGeom>
        </p:spPr>
      </p:pic>
      <p:pic>
        <p:nvPicPr>
          <p:cNvPr id="95" name="Picture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3291" y="3305899"/>
            <a:ext cx="443882" cy="443882"/>
          </a:xfrm>
          <a:prstGeom prst="rect">
            <a:avLst/>
          </a:prstGeom>
        </p:spPr>
      </p:pic>
      <p:pic>
        <p:nvPicPr>
          <p:cNvPr id="96" name="Picture 9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6271" y="2941853"/>
            <a:ext cx="437936" cy="437936"/>
          </a:xfrm>
          <a:prstGeom prst="rect">
            <a:avLst/>
          </a:prstGeom>
        </p:spPr>
      </p:pic>
      <p:sp>
        <p:nvSpPr>
          <p:cNvPr id="99" name="Rounded Rectangle 98"/>
          <p:cNvSpPr/>
          <p:nvPr/>
        </p:nvSpPr>
        <p:spPr>
          <a:xfrm>
            <a:off x="797026" y="1677048"/>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a:t>
            </a:r>
            <a:r>
              <a:rPr lang="en-US" dirty="0" smtClean="0">
                <a:solidFill>
                  <a:schemeClr val="tx1"/>
                </a:solidFill>
              </a:rPr>
              <a:t>dentify </a:t>
            </a:r>
            <a:r>
              <a:rPr lang="en-US" dirty="0">
                <a:solidFill>
                  <a:schemeClr val="tx1"/>
                </a:solidFill>
              </a:rPr>
              <a:t>potential sources of failure so that they can be removed or mitigated</a:t>
            </a:r>
            <a:r>
              <a:rPr lang="en-US" dirty="0" smtClean="0">
                <a:solidFill>
                  <a:schemeClr val="tx1"/>
                </a:solidFill>
              </a:rPr>
              <a:t>. Test </a:t>
            </a:r>
            <a:r>
              <a:rPr lang="en-US" dirty="0">
                <a:solidFill>
                  <a:schemeClr val="tx1"/>
                </a:solidFill>
              </a:rPr>
              <a:t>your failure scenarios and  Test your response procedures to ensure they are effective.</a:t>
            </a:r>
            <a:endParaRPr lang="en-IN" dirty="0">
              <a:solidFill>
                <a:schemeClr val="tx1"/>
              </a:solidFill>
            </a:endParaRPr>
          </a:p>
        </p:txBody>
      </p:sp>
      <p:sp>
        <p:nvSpPr>
          <p:cNvPr id="100" name="TextBox 99"/>
          <p:cNvSpPr txBox="1"/>
          <p:nvPr/>
        </p:nvSpPr>
        <p:spPr>
          <a:xfrm>
            <a:off x="746481" y="1280889"/>
            <a:ext cx="1675587" cy="338554"/>
          </a:xfrm>
          <a:prstGeom prst="rect">
            <a:avLst/>
          </a:prstGeom>
          <a:noFill/>
        </p:spPr>
        <p:txBody>
          <a:bodyPr wrap="none" rtlCol="0">
            <a:spAutoFit/>
          </a:bodyPr>
          <a:lstStyle/>
          <a:p>
            <a:r>
              <a:rPr lang="en-US" sz="1600" b="1" dirty="0" smtClean="0"/>
              <a:t>Anticipate Failure</a:t>
            </a:r>
            <a:endParaRPr lang="en-IN" sz="1600" b="1" dirty="0"/>
          </a:p>
        </p:txBody>
      </p:sp>
      <p:sp>
        <p:nvSpPr>
          <p:cNvPr id="35" name="Rounded Rectangle 34"/>
          <p:cNvSpPr/>
          <p:nvPr/>
        </p:nvSpPr>
        <p:spPr>
          <a:xfrm>
            <a:off x="775058" y="1688862"/>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workloads to allow components to be updated regularly to increase the flow of</a:t>
            </a:r>
          </a:p>
          <a:p>
            <a:pPr algn="ctr"/>
            <a:r>
              <a:rPr lang="en-US" dirty="0">
                <a:solidFill>
                  <a:schemeClr val="tx1"/>
                </a:solidFill>
              </a:rPr>
              <a:t>beneficial changes into your workload. Make changes in small increments that can be reversed if they fail.</a:t>
            </a:r>
            <a:endParaRPr lang="en-IN" dirty="0">
              <a:solidFill>
                <a:schemeClr val="tx1"/>
              </a:solidFill>
            </a:endParaRPr>
          </a:p>
        </p:txBody>
      </p:sp>
      <p:sp>
        <p:nvSpPr>
          <p:cNvPr id="37" name="TextBox 36"/>
          <p:cNvSpPr txBox="1"/>
          <p:nvPr/>
        </p:nvSpPr>
        <p:spPr>
          <a:xfrm>
            <a:off x="724974" y="1302943"/>
            <a:ext cx="3669018" cy="338554"/>
          </a:xfrm>
          <a:prstGeom prst="rect">
            <a:avLst/>
          </a:prstGeom>
          <a:noFill/>
        </p:spPr>
        <p:txBody>
          <a:bodyPr wrap="none" rtlCol="0">
            <a:spAutoFit/>
          </a:bodyPr>
          <a:lstStyle/>
          <a:p>
            <a:r>
              <a:rPr lang="en-US" sz="1600" b="1" dirty="0" smtClean="0"/>
              <a:t>Make </a:t>
            </a:r>
            <a:r>
              <a:rPr lang="en-US" sz="1600" b="1" dirty="0"/>
              <a:t>frequent, small, reversible changes</a:t>
            </a:r>
            <a:endParaRPr lang="en-IN" sz="1600" b="1" dirty="0"/>
          </a:p>
        </p:txBody>
      </p:sp>
      <p:sp>
        <p:nvSpPr>
          <p:cNvPr id="2" name="TextBox 1"/>
          <p:cNvSpPr txBox="1"/>
          <p:nvPr/>
        </p:nvSpPr>
        <p:spPr>
          <a:xfrm>
            <a:off x="3754886" y="792205"/>
            <a:ext cx="1802096" cy="369332"/>
          </a:xfrm>
          <a:prstGeom prst="rect">
            <a:avLst/>
          </a:prstGeom>
          <a:noFill/>
        </p:spPr>
        <p:txBody>
          <a:bodyPr wrap="none" rtlCol="0">
            <a:spAutoFit/>
          </a:bodyPr>
          <a:lstStyle/>
          <a:p>
            <a:r>
              <a:rPr lang="en-US" sz="1800" b="1" dirty="0" smtClean="0">
                <a:solidFill>
                  <a:schemeClr val="accent2"/>
                </a:solidFill>
              </a:rPr>
              <a:t>Design Principles</a:t>
            </a:r>
            <a:endParaRPr lang="en-IN" sz="1800" b="1" dirty="0">
              <a:solidFill>
                <a:schemeClr val="accent2"/>
              </a:solidFil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52821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91"/>
                                        </p:tgtEl>
                                      </p:cBhvr>
                                    </p:animEffect>
                                    <p:animScale>
                                      <p:cBhvr>
                                        <p:cTn id="12" dur="250" autoRev="1" fill="hold"/>
                                        <p:tgtEl>
                                          <p:spTgt spid="9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90"/>
                                        </p:tgtEl>
                                      </p:cBhvr>
                                    </p:animEffect>
                                    <p:animScale>
                                      <p:cBhvr>
                                        <p:cTn id="18" dur="250" autoRev="1" fill="hold"/>
                                        <p:tgtEl>
                                          <p:spTgt spid="9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94"/>
                                        </p:tgtEl>
                                      </p:cBhvr>
                                    </p:animEffect>
                                    <p:animScale>
                                      <p:cBhvr>
                                        <p:cTn id="41" dur="250" autoRev="1" fill="hold"/>
                                        <p:tgtEl>
                                          <p:spTgt spid="94"/>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100"/>
                                        </p:tgtEl>
                                      </p:cBhvr>
                                    </p:animEffect>
                                    <p:animScale>
                                      <p:cBhvr>
                                        <p:cTn id="64" dur="250" autoRev="1" fill="hold"/>
                                        <p:tgtEl>
                                          <p:spTgt spid="100"/>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29"/>
                                        </p:tgtEl>
                                      </p:cBhvr>
                                    </p:animEffect>
                                    <p:animScale>
                                      <p:cBhvr>
                                        <p:cTn id="67" dur="250" autoRev="1" fill="hold"/>
                                        <p:tgtEl>
                                          <p:spTgt spid="29"/>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95"/>
                                        </p:tgtEl>
                                      </p:cBhvr>
                                    </p:animEffect>
                                    <p:animScale>
                                      <p:cBhvr>
                                        <p:cTn id="70" dur="250" autoRev="1" fill="hold"/>
                                        <p:tgtEl>
                                          <p:spTgt spid="95"/>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0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9"/>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37"/>
                                        </p:tgtEl>
                                      </p:cBhvr>
                                    </p:animEffect>
                                    <p:animScale>
                                      <p:cBhvr>
                                        <p:cTn id="90" dur="250" autoRev="1" fill="hold"/>
                                        <p:tgtEl>
                                          <p:spTgt spid="37"/>
                                        </p:tgtEl>
                                      </p:cBhvr>
                                      <p:by x="105000" y="105000"/>
                                    </p:animScale>
                                  </p:childTnLst>
                                </p:cTn>
                              </p:par>
                              <p:par>
                                <p:cTn id="91" presetID="26" presetClass="emph" presetSubtype="0" fill="hold" grpId="0" nodeType="withEffect">
                                  <p:stCondLst>
                                    <p:cond delay="0"/>
                                  </p:stCondLst>
                                  <p:childTnLst>
                                    <p:animEffect transition="out" filter="fade">
                                      <p:cBhvr>
                                        <p:cTn id="92" dur="500" tmFilter="0, 0; .2, .5; .8, .5; 1, 0"/>
                                        <p:tgtEl>
                                          <p:spTgt spid="28"/>
                                        </p:tgtEl>
                                      </p:cBhvr>
                                    </p:animEffect>
                                    <p:animScale>
                                      <p:cBhvr>
                                        <p:cTn id="93" dur="250" autoRev="1" fill="hold"/>
                                        <p:tgtEl>
                                          <p:spTgt spid="28"/>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96"/>
                                        </p:tgtEl>
                                      </p:cBhvr>
                                    </p:animEffect>
                                    <p:animScale>
                                      <p:cBhvr>
                                        <p:cTn id="96" dur="250" autoRev="1" fill="hold"/>
                                        <p:tgtEl>
                                          <p:spTgt spid="96"/>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6" grpId="0" animBg="1"/>
      <p:bldP spid="89" grpId="0" animBg="1"/>
      <p:bldP spid="91" grpId="0"/>
      <p:bldP spid="91" grpId="1"/>
      <p:bldP spid="92" grpId="0" animBg="1"/>
      <p:bldP spid="92" grpId="1" animBg="1"/>
      <p:bldP spid="93" grpId="0"/>
      <p:bldP spid="93" grpId="1"/>
      <p:bldP spid="93" grpId="2"/>
      <p:bldP spid="99" grpId="0" animBg="1"/>
      <p:bldP spid="99" grpId="1" animBg="1"/>
      <p:bldP spid="100" grpId="0"/>
      <p:bldP spid="100" grpId="1"/>
      <p:bldP spid="100" grpId="2"/>
      <p:bldP spid="35" grpId="0" animBg="1"/>
      <p:bldP spid="37" grpId="0"/>
      <p:bldP spid="3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Operational Excellence</a:t>
            </a:r>
            <a:endParaRPr lang="en-US" sz="2400" b="1" dirty="0">
              <a:solidFill>
                <a:srgbClr val="604878"/>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339144" y="1650514"/>
            <a:ext cx="3289430" cy="2387230"/>
            <a:chOff x="-271198" y="1491270"/>
            <a:chExt cx="3257312" cy="294537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schemeClr val="tx1">
                      <a:lumMod val="65000"/>
                      <a:lumOff val="35000"/>
                    </a:schemeClr>
                  </a:solidFill>
                </a:rPr>
                <a:t>Create mechanisms to validate that workloads, or changes, are ready to be </a:t>
              </a:r>
              <a:r>
                <a:rPr lang="en-US" sz="1200" noProof="1" smtClean="0">
                  <a:solidFill>
                    <a:schemeClr val="tx1">
                      <a:lumMod val="65000"/>
                      <a:lumOff val="35000"/>
                    </a:schemeClr>
                  </a:solidFill>
                </a:rPr>
                <a:t>moved into </a:t>
              </a:r>
              <a:r>
                <a:rPr lang="en-US" sz="1200" noProof="1">
                  <a:solidFill>
                    <a:schemeClr val="tx1">
                      <a:lumMod val="65000"/>
                      <a:lumOff val="35000"/>
                    </a:schemeClr>
                  </a:solidFill>
                </a:rPr>
                <a:t>production and supported by operations. Operational readiness is </a:t>
              </a:r>
              <a:r>
                <a:rPr lang="en-US" sz="1200" noProof="1" smtClean="0">
                  <a:solidFill>
                    <a:schemeClr val="tx1">
                      <a:lumMod val="65000"/>
                      <a:lumOff val="35000"/>
                    </a:schemeClr>
                  </a:solidFill>
                </a:rPr>
                <a:t>validated through </a:t>
              </a:r>
              <a:r>
                <a:rPr lang="en-US" sz="1200" noProof="1">
                  <a:solidFill>
                    <a:schemeClr val="tx1">
                      <a:lumMod val="65000"/>
                      <a:lumOff val="35000"/>
                    </a:schemeClr>
                  </a:solidFill>
                </a:rPr>
                <a:t>checklists to ensure a workload meets defined </a:t>
              </a:r>
              <a:r>
                <a:rPr lang="en-US" sz="1200" noProof="1" smtClean="0">
                  <a:solidFill>
                    <a:schemeClr val="tx1">
                      <a:lumMod val="65000"/>
                      <a:lumOff val="35000"/>
                    </a:schemeClr>
                  </a:solidFill>
                </a:rPr>
                <a:t>standards.</a:t>
              </a: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3604" y="151022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rPr>
                <a:t>01</a:t>
              </a: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grpSp>
      <p:grpSp>
        <p:nvGrpSpPr>
          <p:cNvPr id="46" name="Group 45">
            <a:extLst>
              <a:ext uri="{FF2B5EF4-FFF2-40B4-BE49-F238E27FC236}">
                <a16:creationId xmlns:a16="http://schemas.microsoft.com/office/drawing/2014/main" xmlns="" id="{555CAAC9-F1B6-4667-A1AB-408DC19E3A66}"/>
              </a:ext>
            </a:extLst>
          </p:cNvPr>
          <p:cNvGrpSpPr/>
          <p:nvPr/>
        </p:nvGrpSpPr>
        <p:grpSpPr>
          <a:xfrm>
            <a:off x="3262754" y="1650514"/>
            <a:ext cx="2697860" cy="2387230"/>
            <a:chOff x="314596" y="1491270"/>
            <a:chExt cx="2671518" cy="2945375"/>
          </a:xfrm>
        </p:grpSpPr>
        <p:sp>
          <p:nvSpPr>
            <p:cNvPr id="47"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schemeClr val="tx1">
                      <a:lumMod val="65000"/>
                      <a:lumOff val="35000"/>
                    </a:schemeClr>
                  </a:solidFill>
                </a:rPr>
                <a:t>Define expected outcomes, determine how success will be measured, and identify the workload and operations metrics that will be used in those calculations to determine if operations are successful.</a:t>
              </a:r>
            </a:p>
          </p:txBody>
        </p:sp>
        <p:sp>
          <p:nvSpPr>
            <p:cNvPr id="48"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49"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50"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51"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02</a:t>
              </a:r>
              <a:endParaRPr lang="en-US" b="1" dirty="0">
                <a:solidFill>
                  <a:schemeClr val="bg1"/>
                </a:solidFill>
              </a:endParaRPr>
            </a:p>
          </p:txBody>
        </p:sp>
        <p:sp>
          <p:nvSpPr>
            <p:cNvPr id="52"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grpSp>
      <p:grpSp>
        <p:nvGrpSpPr>
          <p:cNvPr id="54" name="Group 53">
            <a:extLst>
              <a:ext uri="{FF2B5EF4-FFF2-40B4-BE49-F238E27FC236}">
                <a16:creationId xmlns:a16="http://schemas.microsoft.com/office/drawing/2014/main" xmlns="" id="{555CAAC9-F1B6-4667-A1AB-408DC19E3A66}"/>
              </a:ext>
            </a:extLst>
          </p:cNvPr>
          <p:cNvGrpSpPr/>
          <p:nvPr/>
        </p:nvGrpSpPr>
        <p:grpSpPr>
          <a:xfrm>
            <a:off x="6273083" y="1650514"/>
            <a:ext cx="2697860" cy="2387230"/>
            <a:chOff x="314596" y="1491270"/>
            <a:chExt cx="2671518" cy="294537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schemeClr val="tx1">
                      <a:lumMod val="65000"/>
                      <a:lumOff val="35000"/>
                    </a:schemeClr>
                  </a:solidFill>
                </a:rPr>
                <a:t>Dedicate work cycles to making continuous incremental improvements. Regularly evaluate and prioritize opportunities for </a:t>
              </a:r>
              <a:r>
                <a:rPr lang="en-US" sz="1200" noProof="1" smtClean="0">
                  <a:solidFill>
                    <a:schemeClr val="tx1">
                      <a:lumMod val="65000"/>
                      <a:lumOff val="35000"/>
                    </a:schemeClr>
                  </a:solidFill>
                </a:rPr>
                <a:t>improvement.</a:t>
              </a:r>
              <a:endParaRPr lang="en-US" sz="1200" noProof="1">
                <a:solidFill>
                  <a:schemeClr val="tx1">
                    <a:lumMod val="65000"/>
                    <a:lumOff val="35000"/>
                  </a:schemeClr>
                </a:solidFill>
              </a:endParaRP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03</a:t>
              </a:r>
              <a:endParaRPr lang="en-US" b="1" dirty="0">
                <a:solidFill>
                  <a:schemeClr val="bg1"/>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p>
          </p:txBody>
        </p:sp>
      </p:grpSp>
      <p:sp>
        <p:nvSpPr>
          <p:cNvPr id="2" name="TextBox 1"/>
          <p:cNvSpPr txBox="1"/>
          <p:nvPr/>
        </p:nvSpPr>
        <p:spPr>
          <a:xfrm>
            <a:off x="1250779" y="1350435"/>
            <a:ext cx="768993" cy="307777"/>
          </a:xfrm>
          <a:prstGeom prst="rect">
            <a:avLst/>
          </a:prstGeom>
          <a:noFill/>
        </p:spPr>
        <p:txBody>
          <a:bodyPr wrap="none" rtlCol="0">
            <a:spAutoFit/>
          </a:bodyPr>
          <a:lstStyle/>
          <a:p>
            <a:r>
              <a:rPr lang="en-US" sz="1400" b="1" dirty="0" smtClean="0"/>
              <a:t>Prepare</a:t>
            </a:r>
            <a:endParaRPr lang="en-IN" sz="1400" b="1" dirty="0"/>
          </a:p>
        </p:txBody>
      </p:sp>
      <p:sp>
        <p:nvSpPr>
          <p:cNvPr id="62" name="TextBox 61"/>
          <p:cNvSpPr txBox="1"/>
          <p:nvPr/>
        </p:nvSpPr>
        <p:spPr>
          <a:xfrm>
            <a:off x="4237279" y="1341118"/>
            <a:ext cx="789190" cy="307777"/>
          </a:xfrm>
          <a:prstGeom prst="rect">
            <a:avLst/>
          </a:prstGeom>
          <a:noFill/>
        </p:spPr>
        <p:txBody>
          <a:bodyPr wrap="none" rtlCol="0">
            <a:spAutoFit/>
          </a:bodyPr>
          <a:lstStyle/>
          <a:p>
            <a:r>
              <a:rPr lang="en-US" sz="1400" b="1" dirty="0" smtClean="0"/>
              <a:t>Operate</a:t>
            </a:r>
            <a:endParaRPr lang="en-IN" sz="1400" b="1" dirty="0"/>
          </a:p>
        </p:txBody>
      </p:sp>
      <p:sp>
        <p:nvSpPr>
          <p:cNvPr id="63" name="TextBox 62"/>
          <p:cNvSpPr txBox="1"/>
          <p:nvPr/>
        </p:nvSpPr>
        <p:spPr>
          <a:xfrm>
            <a:off x="7247608" y="1341118"/>
            <a:ext cx="665631" cy="307777"/>
          </a:xfrm>
          <a:prstGeom prst="rect">
            <a:avLst/>
          </a:prstGeom>
          <a:noFill/>
        </p:spPr>
        <p:txBody>
          <a:bodyPr wrap="none" rtlCol="0">
            <a:spAutoFit/>
          </a:bodyPr>
          <a:lstStyle/>
          <a:p>
            <a:r>
              <a:rPr lang="en-US" sz="1400" b="1" dirty="0" smtClean="0"/>
              <a:t>Evolve</a:t>
            </a:r>
            <a:endParaRPr lang="en-IN" sz="1400" b="1" dirty="0"/>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450912" y="4172810"/>
            <a:ext cx="2368725" cy="307777"/>
          </a:xfrm>
          <a:prstGeom prst="rect">
            <a:avLst/>
          </a:prstGeom>
          <a:noFill/>
        </p:spPr>
        <p:txBody>
          <a:bodyPr wrap="none" rtlCol="0">
            <a:spAutoFit/>
          </a:bodyPr>
          <a:lstStyle/>
          <a:p>
            <a:r>
              <a:rPr lang="en-US" sz="1400" b="1" dirty="0" smtClean="0"/>
              <a:t>Key AWS Service: AWS </a:t>
            </a:r>
            <a:r>
              <a:rPr lang="en-US" sz="1400" b="1" dirty="0" err="1" smtClean="0"/>
              <a:t>Config</a:t>
            </a:r>
            <a:endParaRPr lang="en-IN" sz="1400" b="1" dirty="0"/>
          </a:p>
        </p:txBody>
      </p:sp>
      <p:sp>
        <p:nvSpPr>
          <p:cNvPr id="32" name="TextBox 31"/>
          <p:cNvSpPr txBox="1"/>
          <p:nvPr/>
        </p:nvSpPr>
        <p:spPr>
          <a:xfrm>
            <a:off x="3187290" y="4211754"/>
            <a:ext cx="2883901" cy="523220"/>
          </a:xfrm>
          <a:prstGeom prst="rect">
            <a:avLst/>
          </a:prstGeom>
          <a:noFill/>
        </p:spPr>
        <p:txBody>
          <a:bodyPr wrap="square" rtlCol="0">
            <a:spAutoFit/>
          </a:bodyPr>
          <a:lstStyle/>
          <a:p>
            <a:pPr algn="ctr"/>
            <a:r>
              <a:rPr lang="en-US" sz="1400" b="1" dirty="0" smtClean="0"/>
              <a:t>Key AWS Service</a:t>
            </a:r>
            <a:r>
              <a:rPr lang="en-US" sz="1400" b="1" dirty="0"/>
              <a:t>: Amazon </a:t>
            </a:r>
            <a:r>
              <a:rPr lang="en-US" sz="1400" b="1" dirty="0" err="1"/>
              <a:t>CloudWatch</a:t>
            </a:r>
            <a:endParaRPr lang="en-IN" sz="1400" b="1" dirty="0"/>
          </a:p>
        </p:txBody>
      </p:sp>
      <p:sp>
        <p:nvSpPr>
          <p:cNvPr id="33" name="TextBox 32"/>
          <p:cNvSpPr txBox="1"/>
          <p:nvPr/>
        </p:nvSpPr>
        <p:spPr>
          <a:xfrm>
            <a:off x="6242166" y="4211754"/>
            <a:ext cx="2728778" cy="523220"/>
          </a:xfrm>
          <a:prstGeom prst="rect">
            <a:avLst/>
          </a:prstGeom>
          <a:noFill/>
        </p:spPr>
        <p:txBody>
          <a:bodyPr wrap="square" rtlCol="0">
            <a:spAutoFit/>
          </a:bodyPr>
          <a:lstStyle/>
          <a:p>
            <a:pPr algn="ctr"/>
            <a:r>
              <a:rPr lang="en-US" sz="1400" b="1" dirty="0" smtClean="0"/>
              <a:t>Key AWS Service</a:t>
            </a:r>
            <a:r>
              <a:rPr lang="en-US" sz="1400" b="1" dirty="0"/>
              <a:t>: Amazon </a:t>
            </a:r>
            <a:r>
              <a:rPr lang="en-US" sz="1400" b="1" dirty="0" err="1"/>
              <a:t>Elasticsearch</a:t>
            </a:r>
            <a:r>
              <a:rPr lang="en-US" sz="1400" b="1" dirty="0"/>
              <a:t> Services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46095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Security</a:t>
            </a:r>
            <a:endParaRPr lang="en-US" sz="2400" b="1" dirty="0">
              <a:solidFill>
                <a:srgbClr val="604878"/>
              </a:solidFill>
            </a:endParaRPr>
          </a:p>
        </p:txBody>
      </p:sp>
      <p:sp>
        <p:nvSpPr>
          <p:cNvPr id="16" name="Rounded Rectangle 15"/>
          <p:cNvSpPr/>
          <p:nvPr/>
        </p:nvSpPr>
        <p:spPr>
          <a:xfrm>
            <a:off x="4664467" y="1154281"/>
            <a:ext cx="3907153" cy="1392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security Pillar refers to the ability to protect </a:t>
            </a:r>
            <a:r>
              <a:rPr lang="en-US" dirty="0" smtClean="0">
                <a:solidFill>
                  <a:schemeClr val="tx1"/>
                </a:solidFill>
              </a:rPr>
              <a:t>information, </a:t>
            </a:r>
            <a:r>
              <a:rPr lang="en-US" dirty="0">
                <a:solidFill>
                  <a:schemeClr val="tx1"/>
                </a:solidFill>
              </a:rPr>
              <a:t>systems, and assets while delivering business value through risk assessments and mitigation strategies.</a:t>
            </a:r>
            <a:endParaRPr lang="en-IN" dirty="0">
              <a:solidFill>
                <a:schemeClr val="tx1"/>
              </a:solidFill>
            </a:endParaRPr>
          </a:p>
        </p:txBody>
      </p:sp>
      <p:sp>
        <p:nvSpPr>
          <p:cNvPr id="7" name="TextBox 6"/>
          <p:cNvSpPr txBox="1"/>
          <p:nvPr/>
        </p:nvSpPr>
        <p:spPr>
          <a:xfrm>
            <a:off x="1532937" y="4232971"/>
            <a:ext cx="393056" cy="338554"/>
          </a:xfrm>
          <a:prstGeom prst="rect">
            <a:avLst/>
          </a:prstGeom>
          <a:noFill/>
        </p:spPr>
        <p:txBody>
          <a:bodyPr wrap="none" rtlCol="0">
            <a:spAutoFit/>
          </a:bodyPr>
          <a:lstStyle/>
          <a:p>
            <a:r>
              <a:rPr lang="en-US" sz="1600" b="1" dirty="0" smtClean="0"/>
              <a:t>02</a:t>
            </a:r>
            <a:endParaRPr lang="en-IN" sz="1600" b="1" dirty="0"/>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39" y="2844367"/>
            <a:ext cx="667314" cy="1335875"/>
          </a:xfrm>
          <a:prstGeom prst="rect">
            <a:avLst/>
          </a:prstGeom>
        </p:spPr>
      </p:pic>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67" y="2844366"/>
            <a:ext cx="667314" cy="1121304"/>
          </a:xfrm>
          <a:prstGeom prst="rect">
            <a:avLst/>
          </a:prstGeom>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293" y="2837444"/>
            <a:ext cx="667314" cy="872126"/>
          </a:xfrm>
          <a:prstGeom prst="rect">
            <a:avLst/>
          </a:prstGeom>
        </p:spPr>
      </p:pic>
      <p:sp>
        <p:nvSpPr>
          <p:cNvPr id="47" name="Isosceles Triangle 46"/>
          <p:cNvSpPr/>
          <p:nvPr/>
        </p:nvSpPr>
        <p:spPr>
          <a:xfrm>
            <a:off x="767594" y="1400230"/>
            <a:ext cx="3348256" cy="1381908"/>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Isosceles Triangle 47"/>
          <p:cNvSpPr/>
          <p:nvPr/>
        </p:nvSpPr>
        <p:spPr>
          <a:xfrm>
            <a:off x="950971" y="1487501"/>
            <a:ext cx="2981500" cy="123053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1395808" y="2844367"/>
            <a:ext cx="667314" cy="1183533"/>
            <a:chOff x="1395808" y="2844367"/>
            <a:chExt cx="667314" cy="1183533"/>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08" y="2844367"/>
              <a:ext cx="667314" cy="1121304"/>
            </a:xfrm>
            <a:prstGeom prst="rect">
              <a:avLst/>
            </a:prstGeom>
          </p:spPr>
        </p:pic>
        <p:sp>
          <p:nvSpPr>
            <p:cNvPr id="38" name="Rounded Rectangle 37"/>
            <p:cNvSpPr/>
            <p:nvPr/>
          </p:nvSpPr>
          <p:spPr>
            <a:xfrm>
              <a:off x="1448046"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Rounded Rectangle 38"/>
          <p:cNvSpPr/>
          <p:nvPr/>
        </p:nvSpPr>
        <p:spPr>
          <a:xfrm>
            <a:off x="2125475" y="4203094"/>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2780402"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3407428" y="3734047"/>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2" descr="Image result for AW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86" y="1942905"/>
            <a:ext cx="1299954" cy="5283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9664" y="2844367"/>
            <a:ext cx="667314" cy="934355"/>
            <a:chOff x="3056810" y="3448478"/>
            <a:chExt cx="667314" cy="934355"/>
          </a:xfrm>
        </p:grpSpPr>
        <p:sp>
          <p:nvSpPr>
            <p:cNvPr id="37" name="Rounded Rectangle 36"/>
            <p:cNvSpPr/>
            <p:nvPr/>
          </p:nvSpPr>
          <p:spPr>
            <a:xfrm>
              <a:off x="3111168" y="4338158"/>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810" y="3448478"/>
              <a:ext cx="667314" cy="872126"/>
            </a:xfrm>
            <a:prstGeom prst="rect">
              <a:avLst/>
            </a:prstGeom>
          </p:spPr>
        </p:pic>
      </p:grpSp>
      <p:grpSp>
        <p:nvGrpSpPr>
          <p:cNvPr id="22" name="Group 21"/>
          <p:cNvGrpSpPr/>
          <p:nvPr/>
        </p:nvGrpSpPr>
        <p:grpSpPr>
          <a:xfrm>
            <a:off x="4315332" y="1026940"/>
            <a:ext cx="4531046" cy="3382198"/>
            <a:chOff x="3932471" y="1233585"/>
            <a:chExt cx="4531046" cy="3382198"/>
          </a:xfrm>
        </p:grpSpPr>
        <p:sp>
          <p:nvSpPr>
            <p:cNvPr id="23" name="TextBox 22"/>
            <p:cNvSpPr txBox="1"/>
            <p:nvPr/>
          </p:nvSpPr>
          <p:spPr>
            <a:xfrm>
              <a:off x="3932471" y="1233585"/>
              <a:ext cx="4531046" cy="523220"/>
            </a:xfrm>
            <a:prstGeom prst="rect">
              <a:avLst/>
            </a:prstGeom>
            <a:noFill/>
          </p:spPr>
          <p:txBody>
            <a:bodyPr wrap="square" rtlCol="0">
              <a:spAutoFit/>
            </a:bodyPr>
            <a:lstStyle/>
            <a:p>
              <a:pPr algn="ctr"/>
              <a:r>
                <a:rPr lang="en-US" sz="1400" b="1" dirty="0" smtClean="0"/>
                <a:t>How do we build the foundation of Security pillar in our framework?</a:t>
              </a:r>
              <a:endParaRPr lang="en-IN" sz="1400" b="1" dirty="0"/>
            </a:p>
          </p:txBody>
        </p:sp>
        <p:pic>
          <p:nvPicPr>
            <p:cNvPr id="24" name="Picture 2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93" b="10112"/>
            <a:stretch/>
          </p:blipFill>
          <p:spPr>
            <a:xfrm>
              <a:off x="4572754" y="1907859"/>
              <a:ext cx="3227749" cy="2707924"/>
            </a:xfrm>
            <a:prstGeom prst="rect">
              <a:avLst/>
            </a:prstGeom>
          </p:spPr>
        </p:pic>
      </p:grpSp>
      <p:pic>
        <p:nvPicPr>
          <p:cNvPr id="3" name="Picture 2"/>
          <p:cNvPicPr>
            <a:picLocks noChangeAspect="1"/>
          </p:cNvPicPr>
          <p:nvPr/>
        </p:nvPicPr>
        <p:blipFill>
          <a:blip r:embed="rId5">
            <a:clrChange>
              <a:clrFrom>
                <a:srgbClr val="0090D0"/>
              </a:clrFrom>
              <a:clrTo>
                <a:srgbClr val="0090D0">
                  <a:alpha val="0"/>
                </a:srgbClr>
              </a:clrTo>
            </a:clrChange>
            <a:extLst>
              <a:ext uri="{28A0092B-C50C-407E-A947-70E740481C1C}">
                <a14:useLocalDpi xmlns:a14="http://schemas.microsoft.com/office/drawing/2010/main" val="0"/>
              </a:ext>
            </a:extLst>
          </a:blip>
          <a:stretch>
            <a:fillRect/>
          </a:stretch>
        </p:blipFill>
        <p:spPr>
          <a:xfrm>
            <a:off x="5281390" y="2700032"/>
            <a:ext cx="2687078" cy="1567462"/>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8043" y="2547016"/>
            <a:ext cx="818765" cy="61407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35762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01917" y="851080"/>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a:extLst>
              <a:ext uri="{FF2B5EF4-FFF2-40B4-BE49-F238E27FC236}">
                <a16:creationId xmlns:a16="http://schemas.microsoft.com/office/drawing/2014/main" xmlns="" id="{DC58A8B6-8F64-46BD-A172-49CA5EE487B5}"/>
              </a:ext>
            </a:extLst>
          </p:cNvPr>
          <p:cNvSpPr/>
          <p:nvPr/>
        </p:nvSpPr>
        <p:spPr>
          <a:xfrm>
            <a:off x="1736996" y="4431596"/>
            <a:ext cx="873236" cy="240708"/>
          </a:xfrm>
          <a:prstGeom prst="ellipse">
            <a:avLst/>
          </a:prstGeom>
          <a:solidFill>
            <a:srgbClr val="A2B969"/>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2" name="Oval">
            <a:extLst>
              <a:ext uri="{FF2B5EF4-FFF2-40B4-BE49-F238E27FC236}">
                <a16:creationId xmlns:a16="http://schemas.microsoft.com/office/drawing/2014/main" xmlns="" id="{433A8E3F-44F7-47EC-892D-4EADD8D8EF3D}"/>
              </a:ext>
            </a:extLst>
          </p:cNvPr>
          <p:cNvSpPr/>
          <p:nvPr/>
        </p:nvSpPr>
        <p:spPr>
          <a:xfrm>
            <a:off x="2554239" y="440140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3" name="Oval">
            <a:extLst>
              <a:ext uri="{FF2B5EF4-FFF2-40B4-BE49-F238E27FC236}">
                <a16:creationId xmlns:a16="http://schemas.microsoft.com/office/drawing/2014/main" xmlns="" id="{DCBB740C-DA2A-4EB3-B88A-6B27DF16BF44}"/>
              </a:ext>
            </a:extLst>
          </p:cNvPr>
          <p:cNvSpPr/>
          <p:nvPr/>
        </p:nvSpPr>
        <p:spPr>
          <a:xfrm>
            <a:off x="3311308" y="429900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4" name="Oval">
            <a:extLst>
              <a:ext uri="{FF2B5EF4-FFF2-40B4-BE49-F238E27FC236}">
                <a16:creationId xmlns:a16="http://schemas.microsoft.com/office/drawing/2014/main" xmlns="" id="{A529EB65-8A3C-4535-9A72-6C82EEDF9B59}"/>
              </a:ext>
            </a:extLst>
          </p:cNvPr>
          <p:cNvSpPr/>
          <p:nvPr/>
        </p:nvSpPr>
        <p:spPr>
          <a:xfrm>
            <a:off x="4068377" y="419661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5" name="Oval">
            <a:extLst>
              <a:ext uri="{FF2B5EF4-FFF2-40B4-BE49-F238E27FC236}">
                <a16:creationId xmlns:a16="http://schemas.microsoft.com/office/drawing/2014/main" xmlns="" id="{F7E6E4A4-2BE5-46DB-8527-1E6F4DD2E258}"/>
              </a:ext>
            </a:extLst>
          </p:cNvPr>
          <p:cNvSpPr/>
          <p:nvPr/>
        </p:nvSpPr>
        <p:spPr>
          <a:xfrm>
            <a:off x="4825446" y="409421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8" name="Cylinder 15">
            <a:extLst>
              <a:ext uri="{FF2B5EF4-FFF2-40B4-BE49-F238E27FC236}">
                <a16:creationId xmlns:a16="http://schemas.microsoft.com/office/drawing/2014/main" xmlns="" id="{D11F3FB7-7B70-40C1-9848-D9DE243D3258}"/>
              </a:ext>
            </a:extLst>
          </p:cNvPr>
          <p:cNvSpPr/>
          <p:nvPr/>
        </p:nvSpPr>
        <p:spPr>
          <a:xfrm>
            <a:off x="4686002" y="3138810"/>
            <a:ext cx="870980" cy="1142547"/>
          </a:xfrm>
          <a:prstGeom prst="can">
            <a:avLst>
              <a:gd name="adj" fmla="val 27994"/>
            </a:avLst>
          </a:prstGeom>
          <a:gradFill flip="none" rotWithShape="1">
            <a:gsLst>
              <a:gs pos="0">
                <a:srgbClr val="004976"/>
              </a:gs>
              <a:gs pos="34000">
                <a:srgbClr val="1AA8FE"/>
              </a:gs>
              <a:gs pos="100000">
                <a:srgbClr val="1AA8FE"/>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4000" b="1" kern="0" dirty="0" smtClean="0">
                <a:solidFill>
                  <a:prstClr val="black"/>
                </a:solidFill>
                <a:effectLst>
                  <a:outerShdw blurRad="38100" dist="38100" dir="2700000" algn="tl">
                    <a:srgbClr val="000000">
                      <a:alpha val="43137"/>
                    </a:srgbClr>
                  </a:outerShdw>
                </a:effectLst>
              </a:rPr>
              <a:t>04</a:t>
            </a:r>
          </a:p>
        </p:txBody>
      </p:sp>
      <p:sp>
        <p:nvSpPr>
          <p:cNvPr id="29" name="Cylinder 16">
            <a:extLst>
              <a:ext uri="{FF2B5EF4-FFF2-40B4-BE49-F238E27FC236}">
                <a16:creationId xmlns:a16="http://schemas.microsoft.com/office/drawing/2014/main" xmlns="" id="{527D4092-544A-4E29-B3E9-CA4BF30F6967}"/>
              </a:ext>
            </a:extLst>
          </p:cNvPr>
          <p:cNvSpPr/>
          <p:nvPr/>
        </p:nvSpPr>
        <p:spPr>
          <a:xfrm>
            <a:off x="3959815" y="3452510"/>
            <a:ext cx="870980" cy="923674"/>
          </a:xfrm>
          <a:prstGeom prst="can">
            <a:avLst>
              <a:gd name="adj" fmla="val 29407"/>
            </a:avLst>
          </a:prstGeom>
          <a:gradFill flip="none" rotWithShape="1">
            <a:gsLst>
              <a:gs pos="0">
                <a:srgbClr val="FFCC4C">
                  <a:lumMod val="50000"/>
                </a:srgbClr>
              </a:gs>
              <a:gs pos="34000">
                <a:srgbClr val="FFCC4C"/>
              </a:gs>
              <a:gs pos="100000">
                <a:srgbClr val="FFCC4C"/>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3200" b="1" kern="0" dirty="0" smtClean="0">
                <a:solidFill>
                  <a:prstClr val="black"/>
                </a:solidFill>
                <a:effectLst>
                  <a:outerShdw blurRad="38100" dist="38100" dir="2700000" algn="tl">
                    <a:srgbClr val="000000">
                      <a:alpha val="43137"/>
                    </a:srgbClr>
                  </a:outerShdw>
                </a:effectLst>
              </a:rPr>
              <a:t>03</a:t>
            </a:r>
          </a:p>
        </p:txBody>
      </p:sp>
      <p:sp>
        <p:nvSpPr>
          <p:cNvPr id="30" name="Cylinder 17">
            <a:extLst>
              <a:ext uri="{FF2B5EF4-FFF2-40B4-BE49-F238E27FC236}">
                <a16:creationId xmlns:a16="http://schemas.microsoft.com/office/drawing/2014/main" xmlns="" id="{FF89C54F-583E-4FC3-BB07-97B68D303ED1}"/>
              </a:ext>
            </a:extLst>
          </p:cNvPr>
          <p:cNvSpPr/>
          <p:nvPr/>
        </p:nvSpPr>
        <p:spPr>
          <a:xfrm>
            <a:off x="3234856" y="3751217"/>
            <a:ext cx="870980" cy="724920"/>
          </a:xfrm>
          <a:prstGeom prst="can">
            <a:avLst>
              <a:gd name="adj" fmla="val 33206"/>
            </a:avLst>
          </a:prstGeom>
          <a:gradFill flip="none" rotWithShape="1">
            <a:gsLst>
              <a:gs pos="0">
                <a:srgbClr val="3C444A"/>
              </a:gs>
              <a:gs pos="34000">
                <a:srgbClr val="6F7E89"/>
              </a:gs>
              <a:gs pos="100000">
                <a:srgbClr val="6F7E89"/>
              </a:gs>
            </a:gsLst>
            <a:lin ang="0" scaled="0"/>
            <a:tileRect/>
          </a:gradFill>
          <a:ln>
            <a:noFill/>
          </a:ln>
        </p:spPr>
        <p:txBody>
          <a:bodyPr rot="0" spcFirstLastPara="0" vertOverflow="overflow" horzOverflow="overflow" vert="horz" wrap="square" lIns="68580" tIns="548640" rIns="68580" bIns="0" numCol="1" spcCol="0" rtlCol="0" fromWordArt="0" anchor="b" anchorCtr="0" forceAA="0" compatLnSpc="1">
            <a:prstTxWarp prst="textNoShape">
              <a:avLst/>
            </a:prstTxWarp>
            <a:noAutofit/>
          </a:bodyPr>
          <a:lstStyle/>
          <a:p>
            <a:pPr algn="ctr" defTabSz="914400">
              <a:defRPr/>
            </a:pPr>
            <a:r>
              <a:rPr lang="en-US" sz="2400" b="1" kern="0" dirty="0" smtClean="0">
                <a:solidFill>
                  <a:prstClr val="black"/>
                </a:solidFill>
                <a:effectLst>
                  <a:outerShdw blurRad="38100" dist="38100" dir="2700000" algn="tl">
                    <a:srgbClr val="000000">
                      <a:alpha val="43137"/>
                    </a:srgbClr>
                  </a:outerShdw>
                </a:effectLst>
              </a:rPr>
              <a:t>02</a:t>
            </a:r>
          </a:p>
        </p:txBody>
      </p:sp>
      <p:sp>
        <p:nvSpPr>
          <p:cNvPr id="31" name="Cylinder 18">
            <a:extLst>
              <a:ext uri="{FF2B5EF4-FFF2-40B4-BE49-F238E27FC236}">
                <a16:creationId xmlns:a16="http://schemas.microsoft.com/office/drawing/2014/main" xmlns="" id="{709EFC94-37D6-4930-9597-95632A32FF15}"/>
              </a:ext>
            </a:extLst>
          </p:cNvPr>
          <p:cNvSpPr/>
          <p:nvPr/>
        </p:nvSpPr>
        <p:spPr>
          <a:xfrm>
            <a:off x="2487053" y="4076543"/>
            <a:ext cx="870980" cy="511610"/>
          </a:xfrm>
          <a:prstGeom prst="can">
            <a:avLst>
              <a:gd name="adj" fmla="val 44237"/>
            </a:avLst>
          </a:prstGeom>
          <a:gradFill flip="none" rotWithShape="1">
            <a:gsLst>
              <a:gs pos="0">
                <a:srgbClr val="8E0000"/>
              </a:gs>
              <a:gs pos="34000">
                <a:srgbClr val="C00000"/>
              </a:gs>
              <a:gs pos="100000">
                <a:srgbClr val="C00000"/>
              </a:gs>
            </a:gsLst>
            <a:lin ang="0" scaled="0"/>
            <a:tileRect/>
          </a:gradFill>
          <a:ln>
            <a:noFill/>
          </a:ln>
        </p:spPr>
        <p:txBody>
          <a:bodyPr vert="horz" wrap="square" lIns="68580" tIns="640080" rIns="68580" bIns="0" numCol="1" anchor="b" anchorCtr="0" compatLnSpc="1">
            <a:prstTxWarp prst="textNoShape">
              <a:avLst/>
            </a:prstTxWarp>
          </a:bodyPr>
          <a:lstStyle/>
          <a:p>
            <a:pPr algn="ctr" defTabSz="914400">
              <a:defRPr/>
            </a:pPr>
            <a:r>
              <a:rPr lang="en-US" sz="2000" b="1" kern="0" dirty="0" smtClean="0">
                <a:solidFill>
                  <a:prstClr val="black"/>
                </a:solidFill>
                <a:effectLst>
                  <a:outerShdw blurRad="38100" dist="38100" dir="2700000" algn="tl">
                    <a:srgbClr val="000000">
                      <a:alpha val="43137"/>
                    </a:srgbClr>
                  </a:outerShdw>
                </a:effectLst>
              </a:rPr>
              <a:t>01</a:t>
            </a:r>
          </a:p>
        </p:txBody>
      </p:sp>
      <p:sp>
        <p:nvSpPr>
          <p:cNvPr id="32" name="Shape">
            <a:extLst>
              <a:ext uri="{FF2B5EF4-FFF2-40B4-BE49-F238E27FC236}">
                <a16:creationId xmlns:a16="http://schemas.microsoft.com/office/drawing/2014/main" xmlns="" id="{C9DEA284-9E5E-4C5C-BAF7-616D13AD4C76}"/>
              </a:ext>
            </a:extLst>
          </p:cNvPr>
          <p:cNvSpPr/>
          <p:nvPr/>
        </p:nvSpPr>
        <p:spPr>
          <a:xfrm>
            <a:off x="3234856" y="397411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3" name="Shape">
            <a:extLst>
              <a:ext uri="{FF2B5EF4-FFF2-40B4-BE49-F238E27FC236}">
                <a16:creationId xmlns:a16="http://schemas.microsoft.com/office/drawing/2014/main" xmlns="" id="{268E431F-7C70-481C-BAF0-6A27D9AB1507}"/>
              </a:ext>
            </a:extLst>
          </p:cNvPr>
          <p:cNvSpPr/>
          <p:nvPr/>
        </p:nvSpPr>
        <p:spPr>
          <a:xfrm>
            <a:off x="2487053" y="425908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4" name="Shape">
            <a:extLst>
              <a:ext uri="{FF2B5EF4-FFF2-40B4-BE49-F238E27FC236}">
                <a16:creationId xmlns:a16="http://schemas.microsoft.com/office/drawing/2014/main" xmlns="" id="{AB1B750E-BFA9-4F23-908E-E84285E63BDF}"/>
              </a:ext>
            </a:extLst>
          </p:cNvPr>
          <p:cNvSpPr/>
          <p:nvPr/>
        </p:nvSpPr>
        <p:spPr>
          <a:xfrm>
            <a:off x="3959816" y="3705599"/>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6" name="Shape">
            <a:extLst>
              <a:ext uri="{FF2B5EF4-FFF2-40B4-BE49-F238E27FC236}">
                <a16:creationId xmlns:a16="http://schemas.microsoft.com/office/drawing/2014/main" xmlns="" id="{7B64B1B9-ABF2-41FA-8676-C2EBE58711D4}"/>
              </a:ext>
            </a:extLst>
          </p:cNvPr>
          <p:cNvSpPr/>
          <p:nvPr/>
        </p:nvSpPr>
        <p:spPr>
          <a:xfrm>
            <a:off x="4686002" y="3402356"/>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cxnSp>
        <p:nvCxnSpPr>
          <p:cNvPr id="14" name="Elbow Connector 13"/>
          <p:cNvCxnSpPr/>
          <p:nvPr/>
        </p:nvCxnSpPr>
        <p:spPr>
          <a:xfrm flipV="1">
            <a:off x="5757048" y="3280004"/>
            <a:ext cx="775569" cy="187922"/>
          </a:xfrm>
          <a:prstGeom prst="bentConnector3">
            <a:avLst>
              <a:gd name="adj1" fmla="val 50000"/>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136370" y="4232527"/>
            <a:ext cx="987944" cy="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775058" y="1683855"/>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Implement the principle of least </a:t>
            </a:r>
            <a:r>
              <a:rPr lang="en-US" dirty="0" smtClean="0">
                <a:solidFill>
                  <a:prstClr val="black"/>
                </a:solidFill>
              </a:rPr>
              <a:t>privilege and </a:t>
            </a:r>
            <a:r>
              <a:rPr lang="en-US" dirty="0">
                <a:solidFill>
                  <a:prstClr val="black"/>
                </a:solidFill>
              </a:rPr>
              <a:t>enforce separation of duties with appropriate authorization for each </a:t>
            </a:r>
            <a:r>
              <a:rPr lang="en-US" dirty="0" smtClean="0">
                <a:solidFill>
                  <a:prstClr val="black"/>
                </a:solidFill>
              </a:rPr>
              <a:t>interaction with </a:t>
            </a:r>
            <a:r>
              <a:rPr lang="en-US" dirty="0">
                <a:solidFill>
                  <a:prstClr val="black"/>
                </a:solidFill>
              </a:rPr>
              <a:t>your AWS resources. Centralize privilege management and reduce or </a:t>
            </a:r>
            <a:r>
              <a:rPr lang="en-US" dirty="0" smtClean="0">
                <a:solidFill>
                  <a:prstClr val="black"/>
                </a:solidFill>
              </a:rPr>
              <a:t>even eliminate </a:t>
            </a:r>
            <a:r>
              <a:rPr lang="en-US" dirty="0">
                <a:solidFill>
                  <a:prstClr val="black"/>
                </a:solidFill>
              </a:rPr>
              <a:t>reliance on long-term credentials.</a:t>
            </a:r>
            <a:endParaRPr lang="en-IN" dirty="0">
              <a:solidFill>
                <a:prstClr val="black"/>
              </a:solidFill>
            </a:endParaRPr>
          </a:p>
        </p:txBody>
      </p:sp>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34" y="3801619"/>
            <a:ext cx="419704" cy="419704"/>
          </a:xfrm>
          <a:prstGeom prst="rect">
            <a:avLst/>
          </a:prstGeom>
        </p:spPr>
      </p:pic>
      <p:sp>
        <p:nvSpPr>
          <p:cNvPr id="91" name="TextBox 90"/>
          <p:cNvSpPr txBox="1"/>
          <p:nvPr/>
        </p:nvSpPr>
        <p:spPr>
          <a:xfrm>
            <a:off x="775058" y="1287696"/>
            <a:ext cx="3602718" cy="338554"/>
          </a:xfrm>
          <a:prstGeom prst="rect">
            <a:avLst/>
          </a:prstGeom>
          <a:noFill/>
        </p:spPr>
        <p:txBody>
          <a:bodyPr wrap="none" rtlCol="0">
            <a:spAutoFit/>
          </a:bodyPr>
          <a:lstStyle/>
          <a:p>
            <a:r>
              <a:rPr lang="en-US" sz="1600" b="1" dirty="0" smtClean="0">
                <a:solidFill>
                  <a:prstClr val="black"/>
                </a:solidFill>
              </a:rPr>
              <a:t>Implement a Strong Identity Foundation</a:t>
            </a:r>
            <a:endParaRPr lang="en-IN" sz="1600" b="1" dirty="0">
              <a:solidFill>
                <a:prstClr val="black"/>
              </a:solidFill>
            </a:endParaRPr>
          </a:p>
        </p:txBody>
      </p:sp>
      <p:sp>
        <p:nvSpPr>
          <p:cNvPr id="92" name="Rounded Rectangle 91"/>
          <p:cNvSpPr/>
          <p:nvPr/>
        </p:nvSpPr>
        <p:spPr>
          <a:xfrm>
            <a:off x="761315" y="1676083"/>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Monitor and alert the audit </a:t>
            </a:r>
            <a:r>
              <a:rPr lang="en-US" dirty="0">
                <a:solidFill>
                  <a:prstClr val="black"/>
                </a:solidFill>
              </a:rPr>
              <a:t>actions and changes to your</a:t>
            </a:r>
          </a:p>
          <a:p>
            <a:pPr algn="ctr"/>
            <a:r>
              <a:rPr lang="en-US" dirty="0">
                <a:solidFill>
                  <a:prstClr val="black"/>
                </a:solidFill>
              </a:rPr>
              <a:t>environment in real time. Integrate logs and metrics with systems to automatically</a:t>
            </a:r>
          </a:p>
          <a:p>
            <a:pPr algn="ctr"/>
            <a:r>
              <a:rPr lang="en-US" dirty="0">
                <a:solidFill>
                  <a:prstClr val="black"/>
                </a:solidFill>
              </a:rPr>
              <a:t>respond and take action.</a:t>
            </a:r>
            <a:endParaRPr lang="en-IN" dirty="0">
              <a:solidFill>
                <a:prstClr val="black"/>
              </a:solidFill>
            </a:endParaRPr>
          </a:p>
        </p:txBody>
      </p:sp>
      <p:sp>
        <p:nvSpPr>
          <p:cNvPr id="93" name="TextBox 92"/>
          <p:cNvSpPr txBox="1"/>
          <p:nvPr/>
        </p:nvSpPr>
        <p:spPr>
          <a:xfrm>
            <a:off x="761315" y="1289827"/>
            <a:ext cx="1763944" cy="338554"/>
          </a:xfrm>
          <a:prstGeom prst="rect">
            <a:avLst/>
          </a:prstGeom>
          <a:noFill/>
        </p:spPr>
        <p:txBody>
          <a:bodyPr wrap="none" rtlCol="0">
            <a:spAutoFit/>
          </a:bodyPr>
          <a:lstStyle/>
          <a:p>
            <a:r>
              <a:rPr lang="en-US" sz="1600" b="1" dirty="0">
                <a:solidFill>
                  <a:prstClr val="black"/>
                </a:solidFill>
              </a:rPr>
              <a:t>Enable traceability</a:t>
            </a:r>
            <a:endParaRPr lang="en-IN" sz="1600" b="1" dirty="0">
              <a:solidFill>
                <a:prstClr val="black"/>
              </a:solidFill>
            </a:endParaRP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075" y="3426309"/>
            <a:ext cx="445410" cy="445410"/>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842" y="3243445"/>
            <a:ext cx="443882" cy="443882"/>
          </a:xfrm>
          <a:prstGeom prst="rect">
            <a:avLst/>
          </a:prstGeom>
        </p:spPr>
      </p:pic>
      <p:pic>
        <p:nvPicPr>
          <p:cNvPr id="96" name="Picture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822" y="2879399"/>
            <a:ext cx="437936" cy="437936"/>
          </a:xfrm>
          <a:prstGeom prst="rect">
            <a:avLst/>
          </a:prstGeom>
        </p:spPr>
      </p:pic>
      <p:sp>
        <p:nvSpPr>
          <p:cNvPr id="99" name="Rounded Rectangle 98"/>
          <p:cNvSpPr/>
          <p:nvPr/>
        </p:nvSpPr>
        <p:spPr>
          <a:xfrm>
            <a:off x="768580" y="1672321"/>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Rather than just focusing on protection of a </a:t>
            </a:r>
            <a:r>
              <a:rPr lang="en-US" dirty="0" smtClean="0">
                <a:solidFill>
                  <a:prstClr val="black"/>
                </a:solidFill>
              </a:rPr>
              <a:t>single outer </a:t>
            </a:r>
            <a:r>
              <a:rPr lang="en-US" dirty="0">
                <a:solidFill>
                  <a:prstClr val="black"/>
                </a:solidFill>
              </a:rPr>
              <a:t>layer, apply a defense-in-depth approach with other security controls</a:t>
            </a:r>
            <a:r>
              <a:rPr lang="en-US" dirty="0" smtClean="0">
                <a:solidFill>
                  <a:prstClr val="black"/>
                </a:solidFill>
              </a:rPr>
              <a:t>.</a:t>
            </a:r>
            <a:endParaRPr lang="en-US" dirty="0">
              <a:solidFill>
                <a:prstClr val="black"/>
              </a:solidFill>
            </a:endParaRPr>
          </a:p>
        </p:txBody>
      </p:sp>
      <p:sp>
        <p:nvSpPr>
          <p:cNvPr id="100" name="TextBox 99"/>
          <p:cNvSpPr txBox="1"/>
          <p:nvPr/>
        </p:nvSpPr>
        <p:spPr>
          <a:xfrm>
            <a:off x="718035" y="1276162"/>
            <a:ext cx="2405595" cy="338554"/>
          </a:xfrm>
          <a:prstGeom prst="rect">
            <a:avLst/>
          </a:prstGeom>
          <a:noFill/>
        </p:spPr>
        <p:txBody>
          <a:bodyPr wrap="none" rtlCol="0">
            <a:spAutoFit/>
          </a:bodyPr>
          <a:lstStyle/>
          <a:p>
            <a:r>
              <a:rPr lang="en-US" sz="1600" b="1" dirty="0">
                <a:solidFill>
                  <a:prstClr val="black"/>
                </a:solidFill>
              </a:rPr>
              <a:t>Apply security at all layers</a:t>
            </a:r>
            <a:endParaRPr lang="en-IN" sz="1600" b="1" dirty="0">
              <a:solidFill>
                <a:prstClr val="black"/>
              </a:solidFill>
            </a:endParaRPr>
          </a:p>
        </p:txBody>
      </p:sp>
      <p:sp>
        <p:nvSpPr>
          <p:cNvPr id="35" name="Rounded Rectangle 34"/>
          <p:cNvSpPr/>
          <p:nvPr/>
        </p:nvSpPr>
        <p:spPr>
          <a:xfrm>
            <a:off x="761315" y="1642868"/>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Classify your data into sensitivity levels </a:t>
            </a:r>
            <a:r>
              <a:rPr lang="en-US" dirty="0" smtClean="0">
                <a:solidFill>
                  <a:prstClr val="black"/>
                </a:solidFill>
              </a:rPr>
              <a:t>and use </a:t>
            </a:r>
            <a:r>
              <a:rPr lang="en-US" dirty="0">
                <a:solidFill>
                  <a:prstClr val="black"/>
                </a:solidFill>
              </a:rPr>
              <a:t>mechanisms, such as encryption, tokenization, and access control </a:t>
            </a:r>
            <a:r>
              <a:rPr lang="en-US" dirty="0" smtClean="0">
                <a:solidFill>
                  <a:prstClr val="black"/>
                </a:solidFill>
              </a:rPr>
              <a:t>where appropriate</a:t>
            </a:r>
            <a:r>
              <a:rPr lang="en-US" dirty="0">
                <a:solidFill>
                  <a:prstClr val="black"/>
                </a:solidFill>
              </a:rPr>
              <a:t>.</a:t>
            </a:r>
          </a:p>
        </p:txBody>
      </p:sp>
      <p:sp>
        <p:nvSpPr>
          <p:cNvPr id="37" name="TextBox 36"/>
          <p:cNvSpPr txBox="1"/>
          <p:nvPr/>
        </p:nvSpPr>
        <p:spPr>
          <a:xfrm>
            <a:off x="711231" y="1256949"/>
            <a:ext cx="2990819" cy="338554"/>
          </a:xfrm>
          <a:prstGeom prst="rect">
            <a:avLst/>
          </a:prstGeom>
          <a:noFill/>
        </p:spPr>
        <p:txBody>
          <a:bodyPr wrap="none" rtlCol="0">
            <a:spAutoFit/>
          </a:bodyPr>
          <a:lstStyle/>
          <a:p>
            <a:r>
              <a:rPr lang="en-US" sz="1600" b="1" dirty="0">
                <a:solidFill>
                  <a:prstClr val="black"/>
                </a:solidFill>
              </a:rPr>
              <a:t>Protect data in transit and at rest</a:t>
            </a:r>
            <a:endParaRPr lang="en-IN" sz="1600" b="1" dirty="0">
              <a:solidFill>
                <a:prstClr val="black"/>
              </a:solidFill>
            </a:endParaRPr>
          </a:p>
        </p:txBody>
      </p:sp>
      <p:sp>
        <p:nvSpPr>
          <p:cNvPr id="2" name="TextBox 1"/>
          <p:cNvSpPr txBox="1"/>
          <p:nvPr/>
        </p:nvSpPr>
        <p:spPr>
          <a:xfrm>
            <a:off x="3754886" y="792205"/>
            <a:ext cx="1802096" cy="369332"/>
          </a:xfrm>
          <a:prstGeom prst="rect">
            <a:avLst/>
          </a:prstGeom>
          <a:noFill/>
        </p:spPr>
        <p:txBody>
          <a:bodyPr wrap="none" rtlCol="0">
            <a:spAutoFit/>
          </a:bodyPr>
          <a:lstStyle/>
          <a:p>
            <a:r>
              <a:rPr lang="en-US" sz="1800" b="1" dirty="0" smtClean="0">
                <a:solidFill>
                  <a:srgbClr val="604878"/>
                </a:solidFill>
              </a:rPr>
              <a:t>Design Principles</a:t>
            </a:r>
            <a:endParaRPr lang="en-IN" sz="1800" b="1" dirty="0">
              <a:solidFill>
                <a:srgbClr val="604878"/>
              </a:solidFill>
            </a:endParaRPr>
          </a:p>
        </p:txBody>
      </p:sp>
      <p:sp>
        <p:nvSpPr>
          <p:cNvPr id="43"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Security</a:t>
            </a:r>
            <a:endParaRPr lang="en-US" sz="2400" b="1" dirty="0">
              <a:solidFill>
                <a:srgbClr val="604878"/>
              </a:solidFill>
            </a:endParaRPr>
          </a:p>
        </p:txBody>
      </p:sp>
      <p:pic>
        <p:nvPicPr>
          <p:cNvPr id="39" name="Picture 38"/>
          <p:cNvPicPr>
            <a:picLocks noChangeAspect="1"/>
          </p:cNvPicPr>
          <p:nvPr/>
        </p:nvPicPr>
        <p:blipFill>
          <a:blip r:embed="rId6">
            <a:clrChange>
              <a:clrFrom>
                <a:srgbClr val="0090D0"/>
              </a:clrFrom>
              <a:clrTo>
                <a:srgbClr val="0090D0">
                  <a:alpha val="0"/>
                </a:srgbClr>
              </a:clrTo>
            </a:clrChange>
            <a:extLst>
              <a:ext uri="{28A0092B-C50C-407E-A947-70E740481C1C}">
                <a14:useLocalDpi xmlns:a14="http://schemas.microsoft.com/office/drawing/2010/main" val="0"/>
              </a:ext>
            </a:extLst>
          </a:blip>
          <a:stretch>
            <a:fillRect/>
          </a:stretch>
        </p:blipFill>
        <p:spPr>
          <a:xfrm>
            <a:off x="6137148" y="2850183"/>
            <a:ext cx="2687078" cy="1567462"/>
          </a:xfrm>
          <a:prstGeom prst="rect">
            <a:avLst/>
          </a:prstGeom>
        </p:spPr>
      </p:pic>
      <p:pic>
        <p:nvPicPr>
          <p:cNvPr id="40" name="Picture 3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3801" y="2697167"/>
            <a:ext cx="818765" cy="614074"/>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2538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91"/>
                                        </p:tgtEl>
                                      </p:cBhvr>
                                    </p:animEffect>
                                    <p:animScale>
                                      <p:cBhvr>
                                        <p:cTn id="12" dur="250" autoRev="1" fill="hold"/>
                                        <p:tgtEl>
                                          <p:spTgt spid="9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90"/>
                                        </p:tgtEl>
                                      </p:cBhvr>
                                    </p:animEffect>
                                    <p:animScale>
                                      <p:cBhvr>
                                        <p:cTn id="18" dur="250" autoRev="1" fill="hold"/>
                                        <p:tgtEl>
                                          <p:spTgt spid="9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94"/>
                                        </p:tgtEl>
                                      </p:cBhvr>
                                    </p:animEffect>
                                    <p:animScale>
                                      <p:cBhvr>
                                        <p:cTn id="41" dur="250" autoRev="1" fill="hold"/>
                                        <p:tgtEl>
                                          <p:spTgt spid="94"/>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100"/>
                                        </p:tgtEl>
                                      </p:cBhvr>
                                    </p:animEffect>
                                    <p:animScale>
                                      <p:cBhvr>
                                        <p:cTn id="64" dur="250" autoRev="1" fill="hold"/>
                                        <p:tgtEl>
                                          <p:spTgt spid="100"/>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29"/>
                                        </p:tgtEl>
                                      </p:cBhvr>
                                    </p:animEffect>
                                    <p:animScale>
                                      <p:cBhvr>
                                        <p:cTn id="67" dur="250" autoRev="1" fill="hold"/>
                                        <p:tgtEl>
                                          <p:spTgt spid="29"/>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95"/>
                                        </p:tgtEl>
                                      </p:cBhvr>
                                    </p:animEffect>
                                    <p:animScale>
                                      <p:cBhvr>
                                        <p:cTn id="70" dur="250" autoRev="1" fill="hold"/>
                                        <p:tgtEl>
                                          <p:spTgt spid="95"/>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0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9"/>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37"/>
                                        </p:tgtEl>
                                      </p:cBhvr>
                                    </p:animEffect>
                                    <p:animScale>
                                      <p:cBhvr>
                                        <p:cTn id="90" dur="250" autoRev="1" fill="hold"/>
                                        <p:tgtEl>
                                          <p:spTgt spid="37"/>
                                        </p:tgtEl>
                                      </p:cBhvr>
                                      <p:by x="105000" y="105000"/>
                                    </p:animScale>
                                  </p:childTnLst>
                                </p:cTn>
                              </p:par>
                              <p:par>
                                <p:cTn id="91" presetID="26" presetClass="emph" presetSubtype="0" fill="hold" grpId="0" nodeType="withEffect">
                                  <p:stCondLst>
                                    <p:cond delay="0"/>
                                  </p:stCondLst>
                                  <p:childTnLst>
                                    <p:animEffect transition="out" filter="fade">
                                      <p:cBhvr>
                                        <p:cTn id="92" dur="500" tmFilter="0, 0; .2, .5; .8, .5; 1, 0"/>
                                        <p:tgtEl>
                                          <p:spTgt spid="28"/>
                                        </p:tgtEl>
                                      </p:cBhvr>
                                    </p:animEffect>
                                    <p:animScale>
                                      <p:cBhvr>
                                        <p:cTn id="93" dur="250" autoRev="1" fill="hold"/>
                                        <p:tgtEl>
                                          <p:spTgt spid="28"/>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96"/>
                                        </p:tgtEl>
                                      </p:cBhvr>
                                    </p:animEffect>
                                    <p:animScale>
                                      <p:cBhvr>
                                        <p:cTn id="96" dur="250" autoRev="1" fill="hold"/>
                                        <p:tgtEl>
                                          <p:spTgt spid="96"/>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6" grpId="0" animBg="1"/>
      <p:bldP spid="89" grpId="0" animBg="1"/>
      <p:bldP spid="91" grpId="0"/>
      <p:bldP spid="91" grpId="1"/>
      <p:bldP spid="92" grpId="0" animBg="1"/>
      <p:bldP spid="92" grpId="1" animBg="1"/>
      <p:bldP spid="93" grpId="0"/>
      <p:bldP spid="93" grpId="1"/>
      <p:bldP spid="93" grpId="2"/>
      <p:bldP spid="99" grpId="0" animBg="1"/>
      <p:bldP spid="99" grpId="1" animBg="1"/>
      <p:bldP spid="100" grpId="0"/>
      <p:bldP spid="100" grpId="1"/>
      <p:bldP spid="100" grpId="2"/>
      <p:bldP spid="35" grpId="0" animBg="1"/>
      <p:bldP spid="37" grpId="0"/>
      <p:bldP spid="3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555CAAC9-F1B6-4667-A1AB-408DC19E3A66}"/>
              </a:ext>
            </a:extLst>
          </p:cNvPr>
          <p:cNvGrpSpPr/>
          <p:nvPr/>
        </p:nvGrpSpPr>
        <p:grpSpPr>
          <a:xfrm>
            <a:off x="5681513" y="1650514"/>
            <a:ext cx="3289430" cy="2387230"/>
            <a:chOff x="-271198" y="1491270"/>
            <a:chExt cx="3257312" cy="294537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Infrastructure protection encompasses control methodologies, such as defense </a:t>
              </a:r>
              <a:r>
                <a:rPr lang="en-US" sz="1200" noProof="1" smtClean="0">
                  <a:solidFill>
                    <a:prstClr val="black">
                      <a:lumMod val="65000"/>
                      <a:lumOff val="35000"/>
                    </a:prstClr>
                  </a:solidFill>
                </a:rPr>
                <a:t>in depth in levels of your framework.</a:t>
              </a:r>
              <a:endParaRPr lang="en-US" sz="1200" noProof="1">
                <a:solidFill>
                  <a:prstClr val="black">
                    <a:lumMod val="65000"/>
                    <a:lumOff val="35000"/>
                  </a:prstClr>
                </a:solidFill>
              </a:endParaRP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03</a:t>
              </a:r>
              <a:endParaRPr lang="en-US" b="1" dirty="0">
                <a:solidFill>
                  <a:prstClr val="white"/>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61"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339144" y="1650514"/>
            <a:ext cx="3289430" cy="2387230"/>
            <a:chOff x="-271198" y="1491270"/>
            <a:chExt cx="3257312" cy="294537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smtClean="0">
                  <a:solidFill>
                    <a:prstClr val="black">
                      <a:lumMod val="65000"/>
                      <a:lumOff val="35000"/>
                    </a:prstClr>
                  </a:solidFill>
                </a:rPr>
                <a:t>Ensuring </a:t>
              </a:r>
              <a:r>
                <a:rPr lang="en-US" sz="1200" noProof="1">
                  <a:solidFill>
                    <a:prstClr val="black">
                      <a:lumMod val="65000"/>
                      <a:lumOff val="35000"/>
                    </a:prstClr>
                  </a:solidFill>
                </a:rPr>
                <a:t>that only authorized and authenticated users are able to access </a:t>
              </a:r>
              <a:r>
                <a:rPr lang="en-US" sz="1200" noProof="1" smtClean="0">
                  <a:solidFill>
                    <a:prstClr val="black">
                      <a:lumMod val="65000"/>
                      <a:lumOff val="35000"/>
                    </a:prstClr>
                  </a:solidFill>
                </a:rPr>
                <a:t>your resources</a:t>
              </a:r>
              <a:r>
                <a:rPr lang="en-US" sz="1200" noProof="1">
                  <a:solidFill>
                    <a:prstClr val="black">
                      <a:lumMod val="65000"/>
                      <a:lumOff val="35000"/>
                    </a:prstClr>
                  </a:solidFill>
                </a:rPr>
                <a:t>, and only in a manner that you </a:t>
              </a:r>
              <a:r>
                <a:rPr lang="en-US" sz="1200" noProof="1" smtClean="0">
                  <a:solidFill>
                    <a:prstClr val="black">
                      <a:lumMod val="65000"/>
                      <a:lumOff val="35000"/>
                    </a:prstClr>
                  </a:solidFill>
                </a:rPr>
                <a:t>intend could protect your data and applications from various security threats.</a:t>
              </a: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3604" y="151022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prstClr val="white"/>
                  </a:solidFill>
                </a:rPr>
                <a:t>01</a:t>
              </a: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grpSp>
        <p:nvGrpSpPr>
          <p:cNvPr id="46" name="Group 45">
            <a:extLst>
              <a:ext uri="{FF2B5EF4-FFF2-40B4-BE49-F238E27FC236}">
                <a16:creationId xmlns:a16="http://schemas.microsoft.com/office/drawing/2014/main" xmlns="" id="{555CAAC9-F1B6-4667-A1AB-408DC19E3A66}"/>
              </a:ext>
            </a:extLst>
          </p:cNvPr>
          <p:cNvGrpSpPr/>
          <p:nvPr/>
        </p:nvGrpSpPr>
        <p:grpSpPr>
          <a:xfrm>
            <a:off x="3262754" y="1650514"/>
            <a:ext cx="2697860" cy="2387230"/>
            <a:chOff x="314596" y="1491270"/>
            <a:chExt cx="2671518" cy="2945375"/>
          </a:xfrm>
        </p:grpSpPr>
        <p:sp>
          <p:nvSpPr>
            <p:cNvPr id="47"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You can use detective controls to identify a potential security threat or incident. You can </a:t>
              </a:r>
              <a:r>
                <a:rPr lang="en-US" sz="1200" noProof="1" smtClean="0">
                  <a:solidFill>
                    <a:prstClr val="black">
                      <a:lumMod val="65000"/>
                      <a:lumOff val="35000"/>
                    </a:prstClr>
                  </a:solidFill>
                </a:rPr>
                <a:t>also use </a:t>
              </a:r>
              <a:r>
                <a:rPr lang="en-US" sz="1200" noProof="1">
                  <a:solidFill>
                    <a:prstClr val="black">
                      <a:lumMod val="65000"/>
                      <a:lumOff val="35000"/>
                    </a:prstClr>
                  </a:solidFill>
                </a:rPr>
                <a:t>internal auditing</a:t>
              </a:r>
              <a:r>
                <a:rPr lang="en-US" sz="1200" noProof="1" smtClean="0">
                  <a:solidFill>
                    <a:prstClr val="black">
                      <a:lumMod val="65000"/>
                      <a:lumOff val="35000"/>
                    </a:prstClr>
                  </a:solidFill>
                </a:rPr>
                <a:t>, to ensure that </a:t>
              </a:r>
              <a:r>
                <a:rPr lang="en-US" sz="1200" noProof="1">
                  <a:solidFill>
                    <a:prstClr val="black">
                      <a:lumMod val="65000"/>
                      <a:lumOff val="35000"/>
                    </a:prstClr>
                  </a:solidFill>
                </a:rPr>
                <a:t>practices meet policies and requirements and that you have </a:t>
              </a:r>
              <a:r>
                <a:rPr lang="en-US" sz="1200" noProof="1" smtClean="0">
                  <a:solidFill>
                    <a:prstClr val="black">
                      <a:lumMod val="65000"/>
                      <a:lumOff val="35000"/>
                    </a:prstClr>
                  </a:solidFill>
                </a:rPr>
                <a:t>set the </a:t>
              </a:r>
              <a:r>
                <a:rPr lang="en-US" sz="1200" noProof="1">
                  <a:solidFill>
                    <a:prstClr val="black">
                      <a:lumMod val="65000"/>
                      <a:lumOff val="35000"/>
                    </a:prstClr>
                  </a:solidFill>
                </a:rPr>
                <a:t>correct automated alerting notifications based on defined conditions.</a:t>
              </a:r>
            </a:p>
          </p:txBody>
        </p:sp>
        <p:sp>
          <p:nvSpPr>
            <p:cNvPr id="48"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9"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0"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1"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02</a:t>
              </a:r>
              <a:endParaRPr lang="en-US" b="1" dirty="0">
                <a:solidFill>
                  <a:prstClr val="white"/>
                </a:solidFill>
              </a:endParaRPr>
            </a:p>
          </p:txBody>
        </p:sp>
        <p:sp>
          <p:nvSpPr>
            <p:cNvPr id="52"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grpSp>
      <p:sp>
        <p:nvSpPr>
          <p:cNvPr id="2" name="TextBox 1"/>
          <p:cNvSpPr txBox="1"/>
          <p:nvPr/>
        </p:nvSpPr>
        <p:spPr>
          <a:xfrm>
            <a:off x="335344" y="1359562"/>
            <a:ext cx="2657651" cy="307777"/>
          </a:xfrm>
          <a:prstGeom prst="rect">
            <a:avLst/>
          </a:prstGeom>
          <a:noFill/>
        </p:spPr>
        <p:txBody>
          <a:bodyPr wrap="none" rtlCol="0">
            <a:spAutoFit/>
          </a:bodyPr>
          <a:lstStyle/>
          <a:p>
            <a:r>
              <a:rPr lang="en-US" sz="1400" b="1" dirty="0">
                <a:solidFill>
                  <a:prstClr val="black"/>
                </a:solidFill>
              </a:rPr>
              <a:t>Identity and Access Management</a:t>
            </a:r>
            <a:endParaRPr lang="en-IN" sz="1400" b="1" dirty="0">
              <a:solidFill>
                <a:prstClr val="black"/>
              </a:solidFill>
            </a:endParaRPr>
          </a:p>
        </p:txBody>
      </p:sp>
      <p:sp>
        <p:nvSpPr>
          <p:cNvPr id="62" name="TextBox 61"/>
          <p:cNvSpPr txBox="1"/>
          <p:nvPr/>
        </p:nvSpPr>
        <p:spPr>
          <a:xfrm>
            <a:off x="3939173" y="1386757"/>
            <a:ext cx="1555939" cy="307777"/>
          </a:xfrm>
          <a:prstGeom prst="rect">
            <a:avLst/>
          </a:prstGeom>
          <a:noFill/>
        </p:spPr>
        <p:txBody>
          <a:bodyPr wrap="none" rtlCol="0">
            <a:spAutoFit/>
          </a:bodyPr>
          <a:lstStyle/>
          <a:p>
            <a:r>
              <a:rPr lang="en-US" sz="1400" b="1" dirty="0">
                <a:solidFill>
                  <a:prstClr val="black"/>
                </a:solidFill>
              </a:rPr>
              <a:t>Detective Controls</a:t>
            </a:r>
            <a:endParaRPr lang="en-IN" sz="1400" b="1" dirty="0">
              <a:solidFill>
                <a:prstClr val="black"/>
              </a:solidFill>
            </a:endParaRPr>
          </a:p>
        </p:txBody>
      </p:sp>
      <p:sp>
        <p:nvSpPr>
          <p:cNvPr id="63" name="TextBox 62"/>
          <p:cNvSpPr txBox="1"/>
          <p:nvPr/>
        </p:nvSpPr>
        <p:spPr>
          <a:xfrm>
            <a:off x="6676243" y="1392235"/>
            <a:ext cx="2030877" cy="307777"/>
          </a:xfrm>
          <a:prstGeom prst="rect">
            <a:avLst/>
          </a:prstGeom>
          <a:noFill/>
        </p:spPr>
        <p:txBody>
          <a:bodyPr wrap="none" rtlCol="0">
            <a:spAutoFit/>
          </a:bodyPr>
          <a:lstStyle/>
          <a:p>
            <a:r>
              <a:rPr lang="en-US" sz="1400" b="1" dirty="0">
                <a:solidFill>
                  <a:prstClr val="black"/>
                </a:solidFill>
              </a:rPr>
              <a:t>Infrastructure Protection</a:t>
            </a:r>
            <a:endParaRPr lang="en-IN" sz="1400" b="1" dirty="0">
              <a:solidFill>
                <a:prstClr val="black"/>
              </a:solidFill>
            </a:endParaRPr>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450912" y="4172810"/>
            <a:ext cx="2210990" cy="307777"/>
          </a:xfrm>
          <a:prstGeom prst="rect">
            <a:avLst/>
          </a:prstGeom>
          <a:noFill/>
        </p:spPr>
        <p:txBody>
          <a:bodyPr wrap="none" rtlCol="0">
            <a:spAutoFit/>
          </a:bodyPr>
          <a:lstStyle/>
          <a:p>
            <a:r>
              <a:rPr lang="en-US" sz="1400" b="1" dirty="0" smtClean="0">
                <a:solidFill>
                  <a:prstClr val="black"/>
                </a:solidFill>
              </a:rPr>
              <a:t>Key AWS Service: AWS IAM</a:t>
            </a:r>
            <a:endParaRPr lang="en-IN" sz="1400" b="1" dirty="0">
              <a:solidFill>
                <a:prstClr val="black"/>
              </a:solidFill>
            </a:endParaRPr>
          </a:p>
        </p:txBody>
      </p:sp>
      <p:sp>
        <p:nvSpPr>
          <p:cNvPr id="32" name="TextBox 31"/>
          <p:cNvSpPr txBox="1"/>
          <p:nvPr/>
        </p:nvSpPr>
        <p:spPr>
          <a:xfrm>
            <a:off x="6324639" y="4111255"/>
            <a:ext cx="2883901" cy="738664"/>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t>
            </a:r>
            <a:endParaRPr lang="en-US" sz="1400" b="1" dirty="0" smtClean="0">
              <a:solidFill>
                <a:prstClr val="black"/>
              </a:solidFill>
            </a:endParaRPr>
          </a:p>
          <a:p>
            <a:pPr algn="ctr"/>
            <a:r>
              <a:rPr lang="en-US" sz="1400" b="1" dirty="0" smtClean="0">
                <a:solidFill>
                  <a:prstClr val="black"/>
                </a:solidFill>
              </a:rPr>
              <a:t>Amazon </a:t>
            </a:r>
            <a:r>
              <a:rPr lang="en-US" sz="1400" b="1" dirty="0">
                <a:solidFill>
                  <a:prstClr val="black"/>
                </a:solidFill>
              </a:rPr>
              <a:t>Virtual Private </a:t>
            </a:r>
            <a:r>
              <a:rPr lang="en-US" sz="1400" b="1" dirty="0" smtClean="0">
                <a:solidFill>
                  <a:prstClr val="black"/>
                </a:solidFill>
              </a:rPr>
              <a:t>Cloud, Amazon </a:t>
            </a:r>
            <a:r>
              <a:rPr lang="en-US" sz="1400" b="1" dirty="0" err="1" smtClean="0">
                <a:solidFill>
                  <a:prstClr val="black"/>
                </a:solidFill>
              </a:rPr>
              <a:t>CloudFront</a:t>
            </a:r>
            <a:endParaRPr lang="en-IN" sz="1400" b="1" dirty="0">
              <a:solidFill>
                <a:prstClr val="black"/>
              </a:solidFill>
            </a:endParaRPr>
          </a:p>
        </p:txBody>
      </p:sp>
      <p:sp>
        <p:nvSpPr>
          <p:cNvPr id="33" name="TextBox 32"/>
          <p:cNvSpPr txBox="1"/>
          <p:nvPr/>
        </p:nvSpPr>
        <p:spPr>
          <a:xfrm>
            <a:off x="3242639" y="4147612"/>
            <a:ext cx="2728778" cy="307777"/>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AWS </a:t>
            </a:r>
            <a:r>
              <a:rPr lang="en-US" sz="1400" b="1" dirty="0" err="1">
                <a:solidFill>
                  <a:prstClr val="black"/>
                </a:solidFill>
              </a:rPr>
              <a:t>CloudTrail</a:t>
            </a:r>
            <a:r>
              <a:rPr lang="en-US" sz="1400" b="1" dirty="0">
                <a:solidFill>
                  <a:prstClr val="black"/>
                </a:solidFill>
              </a:rPr>
              <a:t> </a:t>
            </a:r>
          </a:p>
        </p:txBody>
      </p:sp>
      <p:sp>
        <p:nvSpPr>
          <p:cNvPr id="35"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Security</a:t>
            </a:r>
            <a:endParaRPr lang="en-US" sz="2400" b="1" dirty="0">
              <a:solidFill>
                <a:srgbClr val="604878"/>
              </a:solidFill>
            </a:endParaRPr>
          </a:p>
        </p:txBody>
      </p:sp>
    </p:spTree>
    <p:extLst>
      <p:ext uri="{BB962C8B-B14F-4D97-AF65-F5344CB8AC3E}">
        <p14:creationId xmlns:p14="http://schemas.microsoft.com/office/powerpoint/2010/main" val="2252555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758258" y="1647708"/>
            <a:ext cx="3289430" cy="2406860"/>
            <a:chOff x="-271198" y="1467050"/>
            <a:chExt cx="3257312" cy="296959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smtClean="0">
                  <a:solidFill>
                    <a:prstClr val="black">
                      <a:lumMod val="65000"/>
                      <a:lumOff val="35000"/>
                    </a:prstClr>
                  </a:solidFill>
                </a:rPr>
                <a:t>Implement data classification, that provides </a:t>
              </a:r>
              <a:r>
                <a:rPr lang="en-US" sz="1200" noProof="1">
                  <a:solidFill>
                    <a:prstClr val="black">
                      <a:lumMod val="65000"/>
                      <a:lumOff val="35000"/>
                    </a:prstClr>
                  </a:solidFill>
                </a:rPr>
                <a:t>a way to </a:t>
              </a:r>
              <a:r>
                <a:rPr lang="en-US" sz="1200" noProof="1" smtClean="0">
                  <a:solidFill>
                    <a:prstClr val="black">
                      <a:lumMod val="65000"/>
                      <a:lumOff val="35000"/>
                    </a:prstClr>
                  </a:solidFill>
                </a:rPr>
                <a:t>categorize organizational </a:t>
              </a:r>
              <a:r>
                <a:rPr lang="en-US" sz="1200" noProof="1">
                  <a:solidFill>
                    <a:prstClr val="black">
                      <a:lumMod val="65000"/>
                      <a:lumOff val="35000"/>
                    </a:prstClr>
                  </a:solidFill>
                </a:rPr>
                <a:t>data based on levels of </a:t>
              </a:r>
              <a:r>
                <a:rPr lang="en-US" sz="1200" noProof="1" smtClean="0">
                  <a:solidFill>
                    <a:prstClr val="black">
                      <a:lumMod val="65000"/>
                      <a:lumOff val="35000"/>
                    </a:prstClr>
                  </a:solidFill>
                </a:rPr>
                <a:t>sensitivity. Implement encryption which protects </a:t>
              </a:r>
              <a:r>
                <a:rPr lang="en-US" sz="1200" noProof="1">
                  <a:solidFill>
                    <a:prstClr val="black">
                      <a:lumMod val="65000"/>
                      <a:lumOff val="35000"/>
                    </a:prstClr>
                  </a:solidFill>
                </a:rPr>
                <a:t>data </a:t>
              </a:r>
              <a:r>
                <a:rPr lang="en-US" sz="1200" noProof="1" smtClean="0">
                  <a:solidFill>
                    <a:prstClr val="black">
                      <a:lumMod val="65000"/>
                      <a:lumOff val="35000"/>
                    </a:prstClr>
                  </a:solidFill>
                </a:rPr>
                <a:t>by making it </a:t>
              </a:r>
              <a:r>
                <a:rPr lang="en-US" sz="1200" noProof="1">
                  <a:solidFill>
                    <a:prstClr val="black">
                      <a:lumMod val="65000"/>
                      <a:lumOff val="35000"/>
                    </a:prstClr>
                  </a:solidFill>
                </a:rPr>
                <a:t>unintelligible to unauthorized access.</a:t>
              </a:r>
              <a:endParaRPr lang="en-US" sz="1200" noProof="1" smtClean="0">
                <a:solidFill>
                  <a:prstClr val="black">
                    <a:lumMod val="65000"/>
                    <a:lumOff val="35000"/>
                  </a:prstClr>
                </a:solidFill>
              </a:endParaRP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5649" y="1467050"/>
              <a:ext cx="414616" cy="45568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04</a:t>
              </a:r>
              <a:endParaRPr lang="en-US" b="1" dirty="0">
                <a:solidFill>
                  <a:prstClr val="white"/>
                </a:solidFill>
              </a:endParaRP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grpSp>
        <p:nvGrpSpPr>
          <p:cNvPr id="54" name="Group 53">
            <a:extLst>
              <a:ext uri="{FF2B5EF4-FFF2-40B4-BE49-F238E27FC236}">
                <a16:creationId xmlns:a16="http://schemas.microsoft.com/office/drawing/2014/main" xmlns="" id="{555CAAC9-F1B6-4667-A1AB-408DC19E3A66}"/>
              </a:ext>
            </a:extLst>
          </p:cNvPr>
          <p:cNvGrpSpPr/>
          <p:nvPr/>
        </p:nvGrpSpPr>
        <p:grpSpPr>
          <a:xfrm>
            <a:off x="4217491" y="1630883"/>
            <a:ext cx="3289430" cy="2406860"/>
            <a:chOff x="-271198" y="1467050"/>
            <a:chExt cx="3257312" cy="296959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Even with extremely mature preventive </a:t>
              </a:r>
              <a:r>
                <a:rPr lang="en-US" sz="1200" noProof="1" smtClean="0">
                  <a:solidFill>
                    <a:prstClr val="black">
                      <a:lumMod val="65000"/>
                      <a:lumOff val="35000"/>
                    </a:prstClr>
                  </a:solidFill>
                </a:rPr>
                <a:t>measures and </a:t>
              </a:r>
              <a:r>
                <a:rPr lang="en-US" sz="1200" noProof="1">
                  <a:solidFill>
                    <a:prstClr val="black">
                      <a:lumMod val="65000"/>
                      <a:lumOff val="35000"/>
                    </a:prstClr>
                  </a:solidFill>
                </a:rPr>
                <a:t>detective controls, your </a:t>
              </a:r>
              <a:r>
                <a:rPr lang="en-US" sz="1200" noProof="1" smtClean="0">
                  <a:solidFill>
                    <a:prstClr val="black">
                      <a:lumMod val="65000"/>
                      <a:lumOff val="35000"/>
                    </a:prstClr>
                  </a:solidFill>
                </a:rPr>
                <a:t>organization should </a:t>
              </a:r>
              <a:r>
                <a:rPr lang="en-US" sz="1200" noProof="1">
                  <a:solidFill>
                    <a:prstClr val="black">
                      <a:lumMod val="65000"/>
                      <a:lumOff val="35000"/>
                    </a:prstClr>
                  </a:solidFill>
                </a:rPr>
                <a:t>still put processes in place to respond </a:t>
              </a:r>
              <a:r>
                <a:rPr lang="en-US" sz="1200" noProof="1" smtClean="0">
                  <a:solidFill>
                    <a:prstClr val="black">
                      <a:lumMod val="65000"/>
                      <a:lumOff val="35000"/>
                    </a:prstClr>
                  </a:solidFill>
                </a:rPr>
                <a:t>to security incidents and </a:t>
              </a:r>
              <a:r>
                <a:rPr lang="en-US" sz="1200" noProof="1">
                  <a:solidFill>
                    <a:prstClr val="black">
                      <a:lumMod val="65000"/>
                      <a:lumOff val="35000"/>
                    </a:prstClr>
                  </a:solidFill>
                </a:rPr>
                <a:t>mitigate the potential impact </a:t>
              </a:r>
              <a:r>
                <a:rPr lang="en-US" sz="1200" noProof="1" smtClean="0">
                  <a:solidFill>
                    <a:prstClr val="black">
                      <a:lumMod val="65000"/>
                      <a:lumOff val="35000"/>
                    </a:prstClr>
                  </a:solidFill>
                </a:rPr>
                <a:t>of security </a:t>
              </a:r>
              <a:r>
                <a:rPr lang="en-US" sz="1200" noProof="1">
                  <a:solidFill>
                    <a:prstClr val="black">
                      <a:lumMod val="65000"/>
                      <a:lumOff val="35000"/>
                    </a:prstClr>
                  </a:solidFill>
                </a:rPr>
                <a:t>incidents. </a:t>
              </a: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467050"/>
              <a:ext cx="414616" cy="45568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05</a:t>
              </a:r>
              <a:endParaRPr lang="en-US" b="1" dirty="0">
                <a:solidFill>
                  <a:prstClr val="white"/>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61"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sp>
        <p:nvSpPr>
          <p:cNvPr id="2" name="TextBox 1"/>
          <p:cNvSpPr txBox="1"/>
          <p:nvPr/>
        </p:nvSpPr>
        <p:spPr>
          <a:xfrm>
            <a:off x="2028582" y="1377418"/>
            <a:ext cx="1353512" cy="307777"/>
          </a:xfrm>
          <a:prstGeom prst="rect">
            <a:avLst/>
          </a:prstGeom>
          <a:noFill/>
        </p:spPr>
        <p:txBody>
          <a:bodyPr wrap="none" rtlCol="0">
            <a:spAutoFit/>
          </a:bodyPr>
          <a:lstStyle/>
          <a:p>
            <a:r>
              <a:rPr lang="en-US" sz="1400" b="1" dirty="0">
                <a:solidFill>
                  <a:prstClr val="black"/>
                </a:solidFill>
              </a:rPr>
              <a:t>Data Protection</a:t>
            </a:r>
            <a:endParaRPr lang="en-IN" sz="1400" b="1" dirty="0">
              <a:solidFill>
                <a:prstClr val="black"/>
              </a:solidFill>
            </a:endParaRPr>
          </a:p>
        </p:txBody>
      </p:sp>
      <p:sp>
        <p:nvSpPr>
          <p:cNvPr id="63" name="TextBox 62"/>
          <p:cNvSpPr txBox="1"/>
          <p:nvPr/>
        </p:nvSpPr>
        <p:spPr>
          <a:xfrm>
            <a:off x="5494010" y="1382896"/>
            <a:ext cx="1542923" cy="307777"/>
          </a:xfrm>
          <a:prstGeom prst="rect">
            <a:avLst/>
          </a:prstGeom>
          <a:noFill/>
        </p:spPr>
        <p:txBody>
          <a:bodyPr wrap="none" rtlCol="0">
            <a:spAutoFit/>
          </a:bodyPr>
          <a:lstStyle/>
          <a:p>
            <a:r>
              <a:rPr lang="en-US" sz="1400" b="1" dirty="0">
                <a:solidFill>
                  <a:prstClr val="black"/>
                </a:solidFill>
              </a:rPr>
              <a:t>Incident Response</a:t>
            </a:r>
            <a:endParaRPr lang="en-IN" sz="1400" b="1" dirty="0">
              <a:solidFill>
                <a:prstClr val="black"/>
              </a:solidFill>
            </a:endParaRPr>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1349831" y="4076496"/>
            <a:ext cx="2884447" cy="738664"/>
          </a:xfrm>
          <a:prstGeom prst="rect">
            <a:avLst/>
          </a:prstGeom>
          <a:noFill/>
        </p:spPr>
        <p:txBody>
          <a:bodyPr wrap="square" rtlCol="0">
            <a:spAutoFit/>
          </a:bodyPr>
          <a:lstStyle/>
          <a:p>
            <a:pPr algn="ctr"/>
            <a:r>
              <a:rPr lang="en-US" sz="1400" b="1" dirty="0" smtClean="0">
                <a:solidFill>
                  <a:prstClr val="black"/>
                </a:solidFill>
              </a:rPr>
              <a:t>Key AWS Service:</a:t>
            </a:r>
          </a:p>
          <a:p>
            <a:pPr algn="ctr"/>
            <a:r>
              <a:rPr lang="en-IN" sz="1400" b="1" dirty="0"/>
              <a:t>ELB, </a:t>
            </a:r>
            <a:r>
              <a:rPr lang="en-IN" sz="1400" b="1" dirty="0" smtClean="0"/>
              <a:t>Amazon EBS, </a:t>
            </a:r>
            <a:r>
              <a:rPr lang="en-IN" sz="1400" b="1" dirty="0"/>
              <a:t>Amazon </a:t>
            </a:r>
            <a:r>
              <a:rPr lang="en-IN" sz="1400" b="1" dirty="0" smtClean="0"/>
              <a:t>S3, Amazon RDS, </a:t>
            </a:r>
            <a:r>
              <a:rPr lang="en-IN" sz="1400" b="1" dirty="0"/>
              <a:t>and </a:t>
            </a:r>
            <a:r>
              <a:rPr lang="en-IN" sz="1400" b="1" dirty="0" smtClean="0"/>
              <a:t>AWS KMS</a:t>
            </a:r>
            <a:endParaRPr lang="en-IN" sz="1400" b="1" dirty="0">
              <a:solidFill>
                <a:prstClr val="black"/>
              </a:solidFill>
            </a:endParaRPr>
          </a:p>
        </p:txBody>
      </p:sp>
      <p:sp>
        <p:nvSpPr>
          <p:cNvPr id="33" name="TextBox 32"/>
          <p:cNvSpPr txBox="1"/>
          <p:nvPr/>
        </p:nvSpPr>
        <p:spPr>
          <a:xfrm>
            <a:off x="4778144" y="4211754"/>
            <a:ext cx="2728778" cy="523220"/>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AWS </a:t>
            </a:r>
            <a:r>
              <a:rPr lang="en-US" sz="1400" b="1" dirty="0" err="1">
                <a:solidFill>
                  <a:prstClr val="black"/>
                </a:solidFill>
              </a:rPr>
              <a:t>CloudFormation</a:t>
            </a:r>
            <a:endParaRPr lang="en-US" sz="1400" b="1" dirty="0">
              <a:solidFill>
                <a:prstClr val="black"/>
              </a:solidFill>
            </a:endParaRPr>
          </a:p>
        </p:txBody>
      </p:sp>
      <p:sp>
        <p:nvSpPr>
          <p:cNvPr id="35"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Security</a:t>
            </a:r>
            <a:endParaRPr lang="en-US" sz="2400" b="1" dirty="0">
              <a:solidFill>
                <a:srgbClr val="604878"/>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794206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84B27D5-1CD5-45B7-B400-5D1E9D0D3153}"/>
              </a:ext>
            </a:extLst>
          </p:cNvPr>
          <p:cNvSpPr>
            <a:spLocks noGrp="1"/>
          </p:cNvSpPr>
          <p:nvPr>
            <p:ph type="body" sz="quarter" idx="10"/>
          </p:nvPr>
        </p:nvSpPr>
        <p:spPr>
          <a:xfrm>
            <a:off x="1861526" y="2283272"/>
            <a:ext cx="5420948" cy="576956"/>
          </a:xfrm>
        </p:spPr>
        <p:txBody>
          <a:bodyPr anchor="ctr"/>
          <a:lstStyle/>
          <a:p>
            <a:pPr algn="ctr"/>
            <a:r>
              <a:rPr lang="en-US" dirty="0" smtClean="0"/>
              <a:t>Traditional Vs. Cloud Computing Environments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8449053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Reliability</a:t>
            </a:r>
            <a:endParaRPr lang="en-US" sz="2400" b="1" dirty="0">
              <a:solidFill>
                <a:srgbClr val="604878"/>
              </a:solidFill>
            </a:endParaRPr>
          </a:p>
        </p:txBody>
      </p:sp>
      <p:sp>
        <p:nvSpPr>
          <p:cNvPr id="16" name="Rounded Rectangle 15"/>
          <p:cNvSpPr/>
          <p:nvPr/>
        </p:nvSpPr>
        <p:spPr>
          <a:xfrm>
            <a:off x="4664467" y="1154281"/>
            <a:ext cx="4109663" cy="1392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Reliability </a:t>
            </a:r>
            <a:r>
              <a:rPr lang="en-US" dirty="0">
                <a:solidFill>
                  <a:prstClr val="black"/>
                </a:solidFill>
              </a:rPr>
              <a:t>pillar represents the ability of a </a:t>
            </a:r>
            <a:r>
              <a:rPr lang="en-US" dirty="0" smtClean="0">
                <a:solidFill>
                  <a:prstClr val="black"/>
                </a:solidFill>
              </a:rPr>
              <a:t>system </a:t>
            </a:r>
            <a:r>
              <a:rPr lang="en-US" dirty="0">
                <a:solidFill>
                  <a:prstClr val="black"/>
                </a:solidFill>
              </a:rPr>
              <a:t>to recover from </a:t>
            </a:r>
            <a:r>
              <a:rPr lang="en-US" dirty="0" smtClean="0">
                <a:solidFill>
                  <a:prstClr val="black"/>
                </a:solidFill>
              </a:rPr>
              <a:t>infrastructure </a:t>
            </a:r>
            <a:r>
              <a:rPr lang="en-US" dirty="0">
                <a:solidFill>
                  <a:prstClr val="black"/>
                </a:solidFill>
              </a:rPr>
              <a:t>or service </a:t>
            </a:r>
            <a:r>
              <a:rPr lang="en-US" dirty="0" smtClean="0">
                <a:solidFill>
                  <a:prstClr val="black"/>
                </a:solidFill>
              </a:rPr>
              <a:t>disruptions,  </a:t>
            </a:r>
            <a:r>
              <a:rPr lang="en-US" dirty="0">
                <a:solidFill>
                  <a:prstClr val="black"/>
                </a:solidFill>
              </a:rPr>
              <a:t>dynamically acquire computing resources to meet demand, and mitigate disruptions such as misconfigurations or </a:t>
            </a:r>
            <a:r>
              <a:rPr lang="en-US" dirty="0" smtClean="0">
                <a:solidFill>
                  <a:prstClr val="black"/>
                </a:solidFill>
              </a:rPr>
              <a:t>transient </a:t>
            </a:r>
            <a:r>
              <a:rPr lang="en-US" dirty="0">
                <a:solidFill>
                  <a:prstClr val="black"/>
                </a:solidFill>
              </a:rPr>
              <a:t>network issues.</a:t>
            </a:r>
            <a:endParaRPr lang="en-IN" dirty="0">
              <a:solidFill>
                <a:prstClr val="black"/>
              </a:solidFill>
            </a:endParaRPr>
          </a:p>
        </p:txBody>
      </p:sp>
      <p:sp>
        <p:nvSpPr>
          <p:cNvPr id="7" name="TextBox 6"/>
          <p:cNvSpPr txBox="1"/>
          <p:nvPr/>
        </p:nvSpPr>
        <p:spPr>
          <a:xfrm>
            <a:off x="2191468" y="4562215"/>
            <a:ext cx="393056" cy="338554"/>
          </a:xfrm>
          <a:prstGeom prst="rect">
            <a:avLst/>
          </a:prstGeom>
          <a:noFill/>
        </p:spPr>
        <p:txBody>
          <a:bodyPr wrap="none" rtlCol="0">
            <a:spAutoFit/>
          </a:bodyPr>
          <a:lstStyle/>
          <a:p>
            <a:r>
              <a:rPr lang="en-US" sz="1600" b="1" dirty="0" smtClean="0">
                <a:solidFill>
                  <a:prstClr val="black"/>
                </a:solidFill>
              </a:rPr>
              <a:t>03</a:t>
            </a:r>
            <a:endParaRPr lang="en-IN" sz="1600" b="1" dirty="0">
              <a:solidFill>
                <a:prstClr val="black"/>
              </a:solidFill>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67" y="2844366"/>
            <a:ext cx="667314" cy="1121304"/>
          </a:xfrm>
          <a:prstGeom prst="rect">
            <a:avLst/>
          </a:prstGeom>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293" y="2837444"/>
            <a:ext cx="667314" cy="872126"/>
          </a:xfrm>
          <a:prstGeom prst="rect">
            <a:avLst/>
          </a:prstGeom>
        </p:spPr>
      </p:pic>
      <p:sp>
        <p:nvSpPr>
          <p:cNvPr id="47" name="Isosceles Triangle 46"/>
          <p:cNvSpPr/>
          <p:nvPr/>
        </p:nvSpPr>
        <p:spPr>
          <a:xfrm>
            <a:off x="767594" y="1400230"/>
            <a:ext cx="3348256" cy="1381908"/>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8" name="Isosceles Triangle 47"/>
          <p:cNvSpPr/>
          <p:nvPr/>
        </p:nvSpPr>
        <p:spPr>
          <a:xfrm>
            <a:off x="950971" y="1487501"/>
            <a:ext cx="2981500" cy="123053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4" name="Group 3"/>
          <p:cNvGrpSpPr/>
          <p:nvPr/>
        </p:nvGrpSpPr>
        <p:grpSpPr>
          <a:xfrm>
            <a:off x="1395808" y="2844367"/>
            <a:ext cx="667314" cy="1183533"/>
            <a:chOff x="1395808" y="2844367"/>
            <a:chExt cx="667314" cy="1183533"/>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08" y="2844367"/>
              <a:ext cx="667314" cy="1121304"/>
            </a:xfrm>
            <a:prstGeom prst="rect">
              <a:avLst/>
            </a:prstGeom>
          </p:spPr>
        </p:pic>
        <p:sp>
          <p:nvSpPr>
            <p:cNvPr id="38" name="Rounded Rectangle 37"/>
            <p:cNvSpPr/>
            <p:nvPr/>
          </p:nvSpPr>
          <p:spPr>
            <a:xfrm>
              <a:off x="1448046"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 name="Group 2"/>
          <p:cNvGrpSpPr/>
          <p:nvPr/>
        </p:nvGrpSpPr>
        <p:grpSpPr>
          <a:xfrm>
            <a:off x="2054339" y="2844367"/>
            <a:ext cx="667314" cy="1403402"/>
            <a:chOff x="2054339" y="2844367"/>
            <a:chExt cx="667314" cy="1403402"/>
          </a:xfrm>
        </p:grpSpPr>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39" y="2844367"/>
              <a:ext cx="667314" cy="1335875"/>
            </a:xfrm>
            <a:prstGeom prst="rect">
              <a:avLst/>
            </a:prstGeom>
          </p:spPr>
        </p:pic>
        <p:sp>
          <p:nvSpPr>
            <p:cNvPr id="39" name="Rounded Rectangle 38"/>
            <p:cNvSpPr/>
            <p:nvPr/>
          </p:nvSpPr>
          <p:spPr>
            <a:xfrm>
              <a:off x="2125475" y="4203094"/>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40" name="Rounded Rectangle 39"/>
          <p:cNvSpPr/>
          <p:nvPr/>
        </p:nvSpPr>
        <p:spPr>
          <a:xfrm>
            <a:off x="2780402"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1" name="Rounded Rectangle 40"/>
          <p:cNvSpPr/>
          <p:nvPr/>
        </p:nvSpPr>
        <p:spPr>
          <a:xfrm>
            <a:off x="3407428" y="3734047"/>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35" name="Picture 2" descr="Image result for AW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86" y="1942905"/>
            <a:ext cx="1299954" cy="5283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9664" y="2844367"/>
            <a:ext cx="667314" cy="934355"/>
            <a:chOff x="3056810" y="3448478"/>
            <a:chExt cx="667314" cy="934355"/>
          </a:xfrm>
        </p:grpSpPr>
        <p:sp>
          <p:nvSpPr>
            <p:cNvPr id="37" name="Rounded Rectangle 36"/>
            <p:cNvSpPr/>
            <p:nvPr/>
          </p:nvSpPr>
          <p:spPr>
            <a:xfrm>
              <a:off x="3111168" y="4338158"/>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810" y="3448478"/>
              <a:ext cx="667314" cy="872126"/>
            </a:xfrm>
            <a:prstGeom prst="rect">
              <a:avLst/>
            </a:prstGeom>
          </p:spPr>
        </p:pic>
      </p:grpSp>
      <p:grpSp>
        <p:nvGrpSpPr>
          <p:cNvPr id="22" name="Group 21"/>
          <p:cNvGrpSpPr/>
          <p:nvPr/>
        </p:nvGrpSpPr>
        <p:grpSpPr>
          <a:xfrm>
            <a:off x="4490584" y="880651"/>
            <a:ext cx="4531046" cy="3382198"/>
            <a:chOff x="3932471" y="1233585"/>
            <a:chExt cx="4531046" cy="3382198"/>
          </a:xfrm>
        </p:grpSpPr>
        <p:sp>
          <p:nvSpPr>
            <p:cNvPr id="23" name="TextBox 22"/>
            <p:cNvSpPr txBox="1"/>
            <p:nvPr/>
          </p:nvSpPr>
          <p:spPr>
            <a:xfrm>
              <a:off x="3932471" y="1233585"/>
              <a:ext cx="4531046" cy="523220"/>
            </a:xfrm>
            <a:prstGeom prst="rect">
              <a:avLst/>
            </a:prstGeom>
            <a:noFill/>
          </p:spPr>
          <p:txBody>
            <a:bodyPr wrap="square" rtlCol="0">
              <a:spAutoFit/>
            </a:bodyPr>
            <a:lstStyle/>
            <a:p>
              <a:pPr algn="ctr"/>
              <a:r>
                <a:rPr lang="en-US" sz="1400" b="1" dirty="0" smtClean="0">
                  <a:solidFill>
                    <a:prstClr val="black"/>
                  </a:solidFill>
                </a:rPr>
                <a:t>How do we build the foundation of Reliability pillar in our framework?</a:t>
              </a:r>
              <a:endParaRPr lang="en-IN" sz="1400" b="1" dirty="0">
                <a:solidFill>
                  <a:prstClr val="black"/>
                </a:solidFill>
              </a:endParaRPr>
            </a:p>
          </p:txBody>
        </p:sp>
        <p:pic>
          <p:nvPicPr>
            <p:cNvPr id="24" name="Picture 2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93" b="10112"/>
            <a:stretch/>
          </p:blipFill>
          <p:spPr>
            <a:xfrm>
              <a:off x="4572754" y="1907859"/>
              <a:ext cx="3227749" cy="2707924"/>
            </a:xfrm>
            <a:prstGeom prst="rect">
              <a:avLst/>
            </a:prstGeom>
          </p:spPr>
        </p:pic>
      </p:grpSp>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499" y="2556810"/>
            <a:ext cx="1981216" cy="198121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31330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01917" y="851080"/>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a:extLst>
              <a:ext uri="{FF2B5EF4-FFF2-40B4-BE49-F238E27FC236}">
                <a16:creationId xmlns:a16="http://schemas.microsoft.com/office/drawing/2014/main" xmlns="" id="{DC58A8B6-8F64-46BD-A172-49CA5EE487B5}"/>
              </a:ext>
            </a:extLst>
          </p:cNvPr>
          <p:cNvSpPr/>
          <p:nvPr/>
        </p:nvSpPr>
        <p:spPr>
          <a:xfrm>
            <a:off x="1736996" y="4431596"/>
            <a:ext cx="873236" cy="240708"/>
          </a:xfrm>
          <a:prstGeom prst="ellipse">
            <a:avLst/>
          </a:prstGeom>
          <a:solidFill>
            <a:srgbClr val="A2B969"/>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2" name="Oval">
            <a:extLst>
              <a:ext uri="{FF2B5EF4-FFF2-40B4-BE49-F238E27FC236}">
                <a16:creationId xmlns:a16="http://schemas.microsoft.com/office/drawing/2014/main" xmlns="" id="{433A8E3F-44F7-47EC-892D-4EADD8D8EF3D}"/>
              </a:ext>
            </a:extLst>
          </p:cNvPr>
          <p:cNvSpPr/>
          <p:nvPr/>
        </p:nvSpPr>
        <p:spPr>
          <a:xfrm>
            <a:off x="2554239" y="440140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3" name="Oval">
            <a:extLst>
              <a:ext uri="{FF2B5EF4-FFF2-40B4-BE49-F238E27FC236}">
                <a16:creationId xmlns:a16="http://schemas.microsoft.com/office/drawing/2014/main" xmlns="" id="{DCBB740C-DA2A-4EB3-B88A-6B27DF16BF44}"/>
              </a:ext>
            </a:extLst>
          </p:cNvPr>
          <p:cNvSpPr/>
          <p:nvPr/>
        </p:nvSpPr>
        <p:spPr>
          <a:xfrm>
            <a:off x="3311308" y="429900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4" name="Oval">
            <a:extLst>
              <a:ext uri="{FF2B5EF4-FFF2-40B4-BE49-F238E27FC236}">
                <a16:creationId xmlns:a16="http://schemas.microsoft.com/office/drawing/2014/main" xmlns="" id="{A529EB65-8A3C-4535-9A72-6C82EEDF9B59}"/>
              </a:ext>
            </a:extLst>
          </p:cNvPr>
          <p:cNvSpPr/>
          <p:nvPr/>
        </p:nvSpPr>
        <p:spPr>
          <a:xfrm>
            <a:off x="4068377" y="419661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5" name="Oval">
            <a:extLst>
              <a:ext uri="{FF2B5EF4-FFF2-40B4-BE49-F238E27FC236}">
                <a16:creationId xmlns:a16="http://schemas.microsoft.com/office/drawing/2014/main" xmlns="" id="{F7E6E4A4-2BE5-46DB-8527-1E6F4DD2E258}"/>
              </a:ext>
            </a:extLst>
          </p:cNvPr>
          <p:cNvSpPr/>
          <p:nvPr/>
        </p:nvSpPr>
        <p:spPr>
          <a:xfrm>
            <a:off x="4825446" y="409421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8" name="Cylinder 15">
            <a:extLst>
              <a:ext uri="{FF2B5EF4-FFF2-40B4-BE49-F238E27FC236}">
                <a16:creationId xmlns:a16="http://schemas.microsoft.com/office/drawing/2014/main" xmlns="" id="{D11F3FB7-7B70-40C1-9848-D9DE243D3258}"/>
              </a:ext>
            </a:extLst>
          </p:cNvPr>
          <p:cNvSpPr/>
          <p:nvPr/>
        </p:nvSpPr>
        <p:spPr>
          <a:xfrm>
            <a:off x="4686002" y="3138810"/>
            <a:ext cx="870980" cy="1142547"/>
          </a:xfrm>
          <a:prstGeom prst="can">
            <a:avLst>
              <a:gd name="adj" fmla="val 27994"/>
            </a:avLst>
          </a:prstGeom>
          <a:gradFill flip="none" rotWithShape="1">
            <a:gsLst>
              <a:gs pos="0">
                <a:srgbClr val="004976"/>
              </a:gs>
              <a:gs pos="34000">
                <a:srgbClr val="1AA8FE"/>
              </a:gs>
              <a:gs pos="100000">
                <a:srgbClr val="1AA8FE"/>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4000" b="1" kern="0" dirty="0" smtClean="0">
                <a:solidFill>
                  <a:prstClr val="black"/>
                </a:solidFill>
                <a:effectLst>
                  <a:outerShdw blurRad="38100" dist="38100" dir="2700000" algn="tl">
                    <a:srgbClr val="000000">
                      <a:alpha val="43137"/>
                    </a:srgbClr>
                  </a:outerShdw>
                </a:effectLst>
              </a:rPr>
              <a:t>04</a:t>
            </a:r>
          </a:p>
        </p:txBody>
      </p:sp>
      <p:sp>
        <p:nvSpPr>
          <p:cNvPr id="29" name="Cylinder 16">
            <a:extLst>
              <a:ext uri="{FF2B5EF4-FFF2-40B4-BE49-F238E27FC236}">
                <a16:creationId xmlns:a16="http://schemas.microsoft.com/office/drawing/2014/main" xmlns="" id="{527D4092-544A-4E29-B3E9-CA4BF30F6967}"/>
              </a:ext>
            </a:extLst>
          </p:cNvPr>
          <p:cNvSpPr/>
          <p:nvPr/>
        </p:nvSpPr>
        <p:spPr>
          <a:xfrm>
            <a:off x="3959815" y="3452510"/>
            <a:ext cx="870980" cy="923674"/>
          </a:xfrm>
          <a:prstGeom prst="can">
            <a:avLst>
              <a:gd name="adj" fmla="val 29407"/>
            </a:avLst>
          </a:prstGeom>
          <a:gradFill flip="none" rotWithShape="1">
            <a:gsLst>
              <a:gs pos="0">
                <a:srgbClr val="FFCC4C">
                  <a:lumMod val="50000"/>
                </a:srgbClr>
              </a:gs>
              <a:gs pos="34000">
                <a:srgbClr val="FFCC4C"/>
              </a:gs>
              <a:gs pos="100000">
                <a:srgbClr val="FFCC4C"/>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3200" b="1" kern="0" dirty="0" smtClean="0">
                <a:solidFill>
                  <a:prstClr val="black"/>
                </a:solidFill>
                <a:effectLst>
                  <a:outerShdw blurRad="38100" dist="38100" dir="2700000" algn="tl">
                    <a:srgbClr val="000000">
                      <a:alpha val="43137"/>
                    </a:srgbClr>
                  </a:outerShdw>
                </a:effectLst>
              </a:rPr>
              <a:t>03</a:t>
            </a:r>
          </a:p>
        </p:txBody>
      </p:sp>
      <p:sp>
        <p:nvSpPr>
          <p:cNvPr id="30" name="Cylinder 17">
            <a:extLst>
              <a:ext uri="{FF2B5EF4-FFF2-40B4-BE49-F238E27FC236}">
                <a16:creationId xmlns:a16="http://schemas.microsoft.com/office/drawing/2014/main" xmlns="" id="{FF89C54F-583E-4FC3-BB07-97B68D303ED1}"/>
              </a:ext>
            </a:extLst>
          </p:cNvPr>
          <p:cNvSpPr/>
          <p:nvPr/>
        </p:nvSpPr>
        <p:spPr>
          <a:xfrm>
            <a:off x="3234856" y="3751217"/>
            <a:ext cx="870980" cy="724920"/>
          </a:xfrm>
          <a:prstGeom prst="can">
            <a:avLst>
              <a:gd name="adj" fmla="val 33206"/>
            </a:avLst>
          </a:prstGeom>
          <a:gradFill flip="none" rotWithShape="1">
            <a:gsLst>
              <a:gs pos="0">
                <a:srgbClr val="3C444A"/>
              </a:gs>
              <a:gs pos="34000">
                <a:srgbClr val="6F7E89"/>
              </a:gs>
              <a:gs pos="100000">
                <a:srgbClr val="6F7E89"/>
              </a:gs>
            </a:gsLst>
            <a:lin ang="0" scaled="0"/>
            <a:tileRect/>
          </a:gradFill>
          <a:ln>
            <a:noFill/>
          </a:ln>
        </p:spPr>
        <p:txBody>
          <a:bodyPr rot="0" spcFirstLastPara="0" vertOverflow="overflow" horzOverflow="overflow" vert="horz" wrap="square" lIns="68580" tIns="548640" rIns="68580" bIns="0" numCol="1" spcCol="0" rtlCol="0" fromWordArt="0" anchor="b" anchorCtr="0" forceAA="0" compatLnSpc="1">
            <a:prstTxWarp prst="textNoShape">
              <a:avLst/>
            </a:prstTxWarp>
            <a:noAutofit/>
          </a:bodyPr>
          <a:lstStyle/>
          <a:p>
            <a:pPr algn="ctr" defTabSz="914400">
              <a:defRPr/>
            </a:pPr>
            <a:r>
              <a:rPr lang="en-US" sz="2400" b="1" kern="0" dirty="0" smtClean="0">
                <a:solidFill>
                  <a:prstClr val="black"/>
                </a:solidFill>
                <a:effectLst>
                  <a:outerShdw blurRad="38100" dist="38100" dir="2700000" algn="tl">
                    <a:srgbClr val="000000">
                      <a:alpha val="43137"/>
                    </a:srgbClr>
                  </a:outerShdw>
                </a:effectLst>
              </a:rPr>
              <a:t>02</a:t>
            </a:r>
          </a:p>
        </p:txBody>
      </p:sp>
      <p:sp>
        <p:nvSpPr>
          <p:cNvPr id="31" name="Cylinder 18">
            <a:extLst>
              <a:ext uri="{FF2B5EF4-FFF2-40B4-BE49-F238E27FC236}">
                <a16:creationId xmlns:a16="http://schemas.microsoft.com/office/drawing/2014/main" xmlns="" id="{709EFC94-37D6-4930-9597-95632A32FF15}"/>
              </a:ext>
            </a:extLst>
          </p:cNvPr>
          <p:cNvSpPr/>
          <p:nvPr/>
        </p:nvSpPr>
        <p:spPr>
          <a:xfrm>
            <a:off x="2487053" y="4076543"/>
            <a:ext cx="870980" cy="511610"/>
          </a:xfrm>
          <a:prstGeom prst="can">
            <a:avLst>
              <a:gd name="adj" fmla="val 44237"/>
            </a:avLst>
          </a:prstGeom>
          <a:gradFill flip="none" rotWithShape="1">
            <a:gsLst>
              <a:gs pos="0">
                <a:srgbClr val="8E0000"/>
              </a:gs>
              <a:gs pos="34000">
                <a:srgbClr val="C00000"/>
              </a:gs>
              <a:gs pos="100000">
                <a:srgbClr val="C00000"/>
              </a:gs>
            </a:gsLst>
            <a:lin ang="0" scaled="0"/>
            <a:tileRect/>
          </a:gradFill>
          <a:ln>
            <a:noFill/>
          </a:ln>
        </p:spPr>
        <p:txBody>
          <a:bodyPr vert="horz" wrap="square" lIns="68580" tIns="640080" rIns="68580" bIns="0" numCol="1" anchor="b" anchorCtr="0" compatLnSpc="1">
            <a:prstTxWarp prst="textNoShape">
              <a:avLst/>
            </a:prstTxWarp>
          </a:bodyPr>
          <a:lstStyle/>
          <a:p>
            <a:pPr algn="ctr" defTabSz="914400">
              <a:defRPr/>
            </a:pPr>
            <a:r>
              <a:rPr lang="en-US" sz="2000" b="1" kern="0" dirty="0" smtClean="0">
                <a:solidFill>
                  <a:prstClr val="black"/>
                </a:solidFill>
                <a:effectLst>
                  <a:outerShdw blurRad="38100" dist="38100" dir="2700000" algn="tl">
                    <a:srgbClr val="000000">
                      <a:alpha val="43137"/>
                    </a:srgbClr>
                  </a:outerShdw>
                </a:effectLst>
              </a:rPr>
              <a:t>01</a:t>
            </a:r>
          </a:p>
        </p:txBody>
      </p:sp>
      <p:sp>
        <p:nvSpPr>
          <p:cNvPr id="32" name="Shape">
            <a:extLst>
              <a:ext uri="{FF2B5EF4-FFF2-40B4-BE49-F238E27FC236}">
                <a16:creationId xmlns:a16="http://schemas.microsoft.com/office/drawing/2014/main" xmlns="" id="{C9DEA284-9E5E-4C5C-BAF7-616D13AD4C76}"/>
              </a:ext>
            </a:extLst>
          </p:cNvPr>
          <p:cNvSpPr/>
          <p:nvPr/>
        </p:nvSpPr>
        <p:spPr>
          <a:xfrm>
            <a:off x="3234856" y="397411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3" name="Shape">
            <a:extLst>
              <a:ext uri="{FF2B5EF4-FFF2-40B4-BE49-F238E27FC236}">
                <a16:creationId xmlns:a16="http://schemas.microsoft.com/office/drawing/2014/main" xmlns="" id="{268E431F-7C70-481C-BAF0-6A27D9AB1507}"/>
              </a:ext>
            </a:extLst>
          </p:cNvPr>
          <p:cNvSpPr/>
          <p:nvPr/>
        </p:nvSpPr>
        <p:spPr>
          <a:xfrm>
            <a:off x="2487053" y="425908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4" name="Shape">
            <a:extLst>
              <a:ext uri="{FF2B5EF4-FFF2-40B4-BE49-F238E27FC236}">
                <a16:creationId xmlns:a16="http://schemas.microsoft.com/office/drawing/2014/main" xmlns="" id="{AB1B750E-BFA9-4F23-908E-E84285E63BDF}"/>
              </a:ext>
            </a:extLst>
          </p:cNvPr>
          <p:cNvSpPr/>
          <p:nvPr/>
        </p:nvSpPr>
        <p:spPr>
          <a:xfrm>
            <a:off x="3959816" y="3705599"/>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6" name="Shape">
            <a:extLst>
              <a:ext uri="{FF2B5EF4-FFF2-40B4-BE49-F238E27FC236}">
                <a16:creationId xmlns:a16="http://schemas.microsoft.com/office/drawing/2014/main" xmlns="" id="{7B64B1B9-ABF2-41FA-8676-C2EBE58711D4}"/>
              </a:ext>
            </a:extLst>
          </p:cNvPr>
          <p:cNvSpPr/>
          <p:nvPr/>
        </p:nvSpPr>
        <p:spPr>
          <a:xfrm>
            <a:off x="4686002" y="3402356"/>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cxnSp>
        <p:nvCxnSpPr>
          <p:cNvPr id="14" name="Elbow Connector 13"/>
          <p:cNvCxnSpPr/>
          <p:nvPr/>
        </p:nvCxnSpPr>
        <p:spPr>
          <a:xfrm flipV="1">
            <a:off x="5757048" y="3280004"/>
            <a:ext cx="775569" cy="187922"/>
          </a:xfrm>
          <a:prstGeom prst="bentConnector3">
            <a:avLst>
              <a:gd name="adj1" fmla="val 50000"/>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136370" y="4232527"/>
            <a:ext cx="987944" cy="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775058" y="1683855"/>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In the cloud, you can test </a:t>
            </a:r>
            <a:r>
              <a:rPr lang="en-US" dirty="0" smtClean="0">
                <a:solidFill>
                  <a:prstClr val="black"/>
                </a:solidFill>
              </a:rPr>
              <a:t>how your </a:t>
            </a:r>
            <a:r>
              <a:rPr lang="en-US" dirty="0">
                <a:solidFill>
                  <a:prstClr val="black"/>
                </a:solidFill>
              </a:rPr>
              <a:t>system fails, and you can validate your recovery </a:t>
            </a:r>
            <a:r>
              <a:rPr lang="en-US" dirty="0" smtClean="0">
                <a:solidFill>
                  <a:prstClr val="black"/>
                </a:solidFill>
              </a:rPr>
              <a:t>procedures</a:t>
            </a:r>
            <a:r>
              <a:rPr lang="en-US" dirty="0">
                <a:solidFill>
                  <a:prstClr val="black"/>
                </a:solidFill>
              </a:rPr>
              <a:t>. This exposes failure pathways that you can test and rectify before a </a:t>
            </a:r>
            <a:r>
              <a:rPr lang="en-US" dirty="0" smtClean="0">
                <a:solidFill>
                  <a:prstClr val="black"/>
                </a:solidFill>
              </a:rPr>
              <a:t>real failure </a:t>
            </a:r>
            <a:r>
              <a:rPr lang="en-US" dirty="0">
                <a:solidFill>
                  <a:prstClr val="black"/>
                </a:solidFill>
              </a:rPr>
              <a:t>scenario</a:t>
            </a:r>
            <a:endParaRPr lang="en-IN" dirty="0">
              <a:solidFill>
                <a:prstClr val="black"/>
              </a:solidFill>
            </a:endParaRPr>
          </a:p>
        </p:txBody>
      </p:sp>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34" y="3801619"/>
            <a:ext cx="419704" cy="419704"/>
          </a:xfrm>
          <a:prstGeom prst="rect">
            <a:avLst/>
          </a:prstGeom>
        </p:spPr>
      </p:pic>
      <p:sp>
        <p:nvSpPr>
          <p:cNvPr id="91" name="TextBox 90"/>
          <p:cNvSpPr txBox="1"/>
          <p:nvPr/>
        </p:nvSpPr>
        <p:spPr>
          <a:xfrm>
            <a:off x="775058" y="1287696"/>
            <a:ext cx="2312493" cy="338554"/>
          </a:xfrm>
          <a:prstGeom prst="rect">
            <a:avLst/>
          </a:prstGeom>
          <a:noFill/>
        </p:spPr>
        <p:txBody>
          <a:bodyPr wrap="none" rtlCol="0">
            <a:spAutoFit/>
          </a:bodyPr>
          <a:lstStyle/>
          <a:p>
            <a:r>
              <a:rPr lang="en-US" sz="1600" b="1" dirty="0">
                <a:solidFill>
                  <a:prstClr val="black"/>
                </a:solidFill>
              </a:rPr>
              <a:t>Test recovery procedures</a:t>
            </a:r>
            <a:endParaRPr lang="en-IN" sz="1600" b="1" dirty="0">
              <a:solidFill>
                <a:prstClr val="black"/>
              </a:solidFill>
            </a:endParaRPr>
          </a:p>
        </p:txBody>
      </p:sp>
      <p:sp>
        <p:nvSpPr>
          <p:cNvPr id="92" name="Rounded Rectangle 91"/>
          <p:cNvSpPr/>
          <p:nvPr/>
        </p:nvSpPr>
        <p:spPr>
          <a:xfrm>
            <a:off x="775058" y="1688118"/>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By monitoring a system for key </a:t>
            </a:r>
            <a:r>
              <a:rPr lang="en-US" dirty="0" smtClean="0">
                <a:solidFill>
                  <a:prstClr val="black"/>
                </a:solidFill>
              </a:rPr>
              <a:t>performance indicators </a:t>
            </a:r>
            <a:r>
              <a:rPr lang="en-US" dirty="0">
                <a:solidFill>
                  <a:prstClr val="black"/>
                </a:solidFill>
              </a:rPr>
              <a:t>(KPIs), you can trigger automation when a threshold is breached. </a:t>
            </a:r>
            <a:r>
              <a:rPr lang="en-US" dirty="0" smtClean="0">
                <a:solidFill>
                  <a:prstClr val="black"/>
                </a:solidFill>
              </a:rPr>
              <a:t>This allows </a:t>
            </a:r>
            <a:r>
              <a:rPr lang="en-US" dirty="0">
                <a:solidFill>
                  <a:prstClr val="black"/>
                </a:solidFill>
              </a:rPr>
              <a:t>for automatic notification and tracking of failures</a:t>
            </a:r>
            <a:endParaRPr lang="en-IN" dirty="0">
              <a:solidFill>
                <a:prstClr val="black"/>
              </a:solidFill>
            </a:endParaRPr>
          </a:p>
        </p:txBody>
      </p:sp>
      <p:sp>
        <p:nvSpPr>
          <p:cNvPr id="93" name="TextBox 92"/>
          <p:cNvSpPr txBox="1"/>
          <p:nvPr/>
        </p:nvSpPr>
        <p:spPr>
          <a:xfrm>
            <a:off x="775058" y="1301862"/>
            <a:ext cx="3111878" cy="338554"/>
          </a:xfrm>
          <a:prstGeom prst="rect">
            <a:avLst/>
          </a:prstGeom>
          <a:noFill/>
        </p:spPr>
        <p:txBody>
          <a:bodyPr wrap="none" rtlCol="0">
            <a:spAutoFit/>
          </a:bodyPr>
          <a:lstStyle/>
          <a:p>
            <a:r>
              <a:rPr lang="en-US" sz="1600" b="1" dirty="0">
                <a:solidFill>
                  <a:prstClr val="black"/>
                </a:solidFill>
              </a:rPr>
              <a:t>Automatically recover from failure</a:t>
            </a:r>
            <a:endParaRPr lang="en-IN" sz="1600" b="1" dirty="0">
              <a:solidFill>
                <a:prstClr val="black"/>
              </a:solidFill>
            </a:endParaRP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075" y="3426309"/>
            <a:ext cx="445410" cy="445410"/>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842" y="3243445"/>
            <a:ext cx="443882" cy="443882"/>
          </a:xfrm>
          <a:prstGeom prst="rect">
            <a:avLst/>
          </a:prstGeom>
        </p:spPr>
      </p:pic>
      <p:pic>
        <p:nvPicPr>
          <p:cNvPr id="96" name="Picture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822" y="2879399"/>
            <a:ext cx="437936" cy="437936"/>
          </a:xfrm>
          <a:prstGeom prst="rect">
            <a:avLst/>
          </a:prstGeom>
        </p:spPr>
      </p:pic>
      <p:sp>
        <p:nvSpPr>
          <p:cNvPr id="99" name="Rounded Rectangle 98"/>
          <p:cNvSpPr/>
          <p:nvPr/>
        </p:nvSpPr>
        <p:spPr>
          <a:xfrm>
            <a:off x="779435" y="1705740"/>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Replace one </a:t>
            </a:r>
            <a:r>
              <a:rPr lang="en-US" dirty="0" smtClean="0">
                <a:solidFill>
                  <a:prstClr val="black"/>
                </a:solidFill>
              </a:rPr>
              <a:t>large resource </a:t>
            </a:r>
            <a:r>
              <a:rPr lang="en-US" dirty="0">
                <a:solidFill>
                  <a:prstClr val="black"/>
                </a:solidFill>
              </a:rPr>
              <a:t>with multiple small resources to reduce the impact of a single failure on</a:t>
            </a:r>
          </a:p>
          <a:p>
            <a:pPr algn="ctr"/>
            <a:r>
              <a:rPr lang="en-US" dirty="0">
                <a:solidFill>
                  <a:prstClr val="black"/>
                </a:solidFill>
              </a:rPr>
              <a:t>the overall system. Distribute requests across multiple, smaller resources to </a:t>
            </a:r>
            <a:r>
              <a:rPr lang="en-US" dirty="0" smtClean="0">
                <a:solidFill>
                  <a:prstClr val="black"/>
                </a:solidFill>
              </a:rPr>
              <a:t>ensure that </a:t>
            </a:r>
            <a:r>
              <a:rPr lang="en-US" dirty="0">
                <a:solidFill>
                  <a:prstClr val="black"/>
                </a:solidFill>
              </a:rPr>
              <a:t>they don't share a common point of failure.</a:t>
            </a:r>
          </a:p>
        </p:txBody>
      </p:sp>
      <p:sp>
        <p:nvSpPr>
          <p:cNvPr id="100" name="TextBox 99"/>
          <p:cNvSpPr txBox="1"/>
          <p:nvPr/>
        </p:nvSpPr>
        <p:spPr>
          <a:xfrm>
            <a:off x="728890" y="1309581"/>
            <a:ext cx="5144678" cy="338554"/>
          </a:xfrm>
          <a:prstGeom prst="rect">
            <a:avLst/>
          </a:prstGeom>
          <a:noFill/>
        </p:spPr>
        <p:txBody>
          <a:bodyPr wrap="none" rtlCol="0">
            <a:spAutoFit/>
          </a:bodyPr>
          <a:lstStyle/>
          <a:p>
            <a:r>
              <a:rPr lang="en-US" sz="1600" b="1" dirty="0">
                <a:solidFill>
                  <a:prstClr val="black"/>
                </a:solidFill>
              </a:rPr>
              <a:t>Scale horizontally to increase aggregate system availability</a:t>
            </a:r>
            <a:endParaRPr lang="en-IN" sz="1600" b="1" dirty="0">
              <a:solidFill>
                <a:prstClr val="black"/>
              </a:solidFill>
            </a:endParaRPr>
          </a:p>
        </p:txBody>
      </p:sp>
      <p:sp>
        <p:nvSpPr>
          <p:cNvPr id="35" name="Rounded Rectangle 34"/>
          <p:cNvSpPr/>
          <p:nvPr/>
        </p:nvSpPr>
        <p:spPr>
          <a:xfrm>
            <a:off x="733069" y="1723769"/>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A common cause of failure in on-premises systems </a:t>
            </a:r>
            <a:r>
              <a:rPr lang="en-US" dirty="0" smtClean="0">
                <a:solidFill>
                  <a:prstClr val="black"/>
                </a:solidFill>
              </a:rPr>
              <a:t>is resource </a:t>
            </a:r>
            <a:r>
              <a:rPr lang="en-US" dirty="0">
                <a:solidFill>
                  <a:prstClr val="black"/>
                </a:solidFill>
              </a:rPr>
              <a:t>saturation, when the demands placed on a system exceed the capacity </a:t>
            </a:r>
            <a:r>
              <a:rPr lang="en-US" dirty="0" smtClean="0">
                <a:solidFill>
                  <a:prstClr val="black"/>
                </a:solidFill>
              </a:rPr>
              <a:t>of that </a:t>
            </a:r>
            <a:r>
              <a:rPr lang="en-US" dirty="0">
                <a:solidFill>
                  <a:prstClr val="black"/>
                </a:solidFill>
              </a:rPr>
              <a:t>system</a:t>
            </a:r>
          </a:p>
        </p:txBody>
      </p:sp>
      <p:sp>
        <p:nvSpPr>
          <p:cNvPr id="37" name="TextBox 36"/>
          <p:cNvSpPr txBox="1"/>
          <p:nvPr/>
        </p:nvSpPr>
        <p:spPr>
          <a:xfrm>
            <a:off x="682985" y="1337850"/>
            <a:ext cx="2100255" cy="338554"/>
          </a:xfrm>
          <a:prstGeom prst="rect">
            <a:avLst/>
          </a:prstGeom>
          <a:noFill/>
        </p:spPr>
        <p:txBody>
          <a:bodyPr wrap="none" rtlCol="0">
            <a:spAutoFit/>
          </a:bodyPr>
          <a:lstStyle/>
          <a:p>
            <a:r>
              <a:rPr lang="en-US" sz="1600" b="1" dirty="0">
                <a:solidFill>
                  <a:prstClr val="black"/>
                </a:solidFill>
              </a:rPr>
              <a:t>Stop guessing capacity</a:t>
            </a:r>
            <a:endParaRPr lang="en-IN" sz="1600" b="1" dirty="0">
              <a:solidFill>
                <a:prstClr val="black"/>
              </a:solidFill>
            </a:endParaRPr>
          </a:p>
        </p:txBody>
      </p:sp>
      <p:sp>
        <p:nvSpPr>
          <p:cNvPr id="2" name="TextBox 1"/>
          <p:cNvSpPr txBox="1"/>
          <p:nvPr/>
        </p:nvSpPr>
        <p:spPr>
          <a:xfrm>
            <a:off x="3754886" y="792205"/>
            <a:ext cx="1802096" cy="369332"/>
          </a:xfrm>
          <a:prstGeom prst="rect">
            <a:avLst/>
          </a:prstGeom>
          <a:noFill/>
        </p:spPr>
        <p:txBody>
          <a:bodyPr wrap="none" rtlCol="0">
            <a:spAutoFit/>
          </a:bodyPr>
          <a:lstStyle/>
          <a:p>
            <a:r>
              <a:rPr lang="en-US" sz="1800" b="1" dirty="0" smtClean="0">
                <a:solidFill>
                  <a:srgbClr val="604878"/>
                </a:solidFill>
              </a:rPr>
              <a:t>Design Principles</a:t>
            </a:r>
            <a:endParaRPr lang="en-IN" sz="1800" b="1" dirty="0">
              <a:solidFill>
                <a:srgbClr val="604878"/>
              </a:solidFill>
            </a:endParaRPr>
          </a:p>
        </p:txBody>
      </p:sp>
      <p:sp>
        <p:nvSpPr>
          <p:cNvPr id="39"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Reliability</a:t>
            </a:r>
            <a:endParaRPr lang="en-US" sz="2400" b="1" dirty="0">
              <a:solidFill>
                <a:srgbClr val="604878"/>
              </a:solidFill>
            </a:endParaRPr>
          </a:p>
        </p:txBody>
      </p:sp>
      <p:pic>
        <p:nvPicPr>
          <p:cNvPr id="40" name="Picture 3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2617" y="2524315"/>
            <a:ext cx="1981216" cy="198121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8175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91"/>
                                        </p:tgtEl>
                                      </p:cBhvr>
                                    </p:animEffect>
                                    <p:animScale>
                                      <p:cBhvr>
                                        <p:cTn id="12" dur="250" autoRev="1" fill="hold"/>
                                        <p:tgtEl>
                                          <p:spTgt spid="9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90"/>
                                        </p:tgtEl>
                                      </p:cBhvr>
                                    </p:animEffect>
                                    <p:animScale>
                                      <p:cBhvr>
                                        <p:cTn id="18" dur="250" autoRev="1" fill="hold"/>
                                        <p:tgtEl>
                                          <p:spTgt spid="9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94"/>
                                        </p:tgtEl>
                                      </p:cBhvr>
                                    </p:animEffect>
                                    <p:animScale>
                                      <p:cBhvr>
                                        <p:cTn id="41" dur="250" autoRev="1" fill="hold"/>
                                        <p:tgtEl>
                                          <p:spTgt spid="94"/>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100"/>
                                        </p:tgtEl>
                                      </p:cBhvr>
                                    </p:animEffect>
                                    <p:animScale>
                                      <p:cBhvr>
                                        <p:cTn id="64" dur="250" autoRev="1" fill="hold"/>
                                        <p:tgtEl>
                                          <p:spTgt spid="100"/>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29"/>
                                        </p:tgtEl>
                                      </p:cBhvr>
                                    </p:animEffect>
                                    <p:animScale>
                                      <p:cBhvr>
                                        <p:cTn id="67" dur="250" autoRev="1" fill="hold"/>
                                        <p:tgtEl>
                                          <p:spTgt spid="29"/>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95"/>
                                        </p:tgtEl>
                                      </p:cBhvr>
                                    </p:animEffect>
                                    <p:animScale>
                                      <p:cBhvr>
                                        <p:cTn id="70" dur="250" autoRev="1" fill="hold"/>
                                        <p:tgtEl>
                                          <p:spTgt spid="95"/>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0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9"/>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37"/>
                                        </p:tgtEl>
                                      </p:cBhvr>
                                    </p:animEffect>
                                    <p:animScale>
                                      <p:cBhvr>
                                        <p:cTn id="90" dur="250" autoRev="1" fill="hold"/>
                                        <p:tgtEl>
                                          <p:spTgt spid="37"/>
                                        </p:tgtEl>
                                      </p:cBhvr>
                                      <p:by x="105000" y="105000"/>
                                    </p:animScale>
                                  </p:childTnLst>
                                </p:cTn>
                              </p:par>
                              <p:par>
                                <p:cTn id="91" presetID="26" presetClass="emph" presetSubtype="0" fill="hold" grpId="0" nodeType="withEffect">
                                  <p:stCondLst>
                                    <p:cond delay="0"/>
                                  </p:stCondLst>
                                  <p:childTnLst>
                                    <p:animEffect transition="out" filter="fade">
                                      <p:cBhvr>
                                        <p:cTn id="92" dur="500" tmFilter="0, 0; .2, .5; .8, .5; 1, 0"/>
                                        <p:tgtEl>
                                          <p:spTgt spid="28"/>
                                        </p:tgtEl>
                                      </p:cBhvr>
                                    </p:animEffect>
                                    <p:animScale>
                                      <p:cBhvr>
                                        <p:cTn id="93" dur="250" autoRev="1" fill="hold"/>
                                        <p:tgtEl>
                                          <p:spTgt spid="28"/>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96"/>
                                        </p:tgtEl>
                                      </p:cBhvr>
                                    </p:animEffect>
                                    <p:animScale>
                                      <p:cBhvr>
                                        <p:cTn id="96" dur="250" autoRev="1" fill="hold"/>
                                        <p:tgtEl>
                                          <p:spTgt spid="96"/>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6" grpId="0" animBg="1"/>
      <p:bldP spid="89" grpId="0" animBg="1"/>
      <p:bldP spid="91" grpId="0"/>
      <p:bldP spid="91" grpId="1"/>
      <p:bldP spid="92" grpId="0" animBg="1"/>
      <p:bldP spid="92" grpId="1" animBg="1"/>
      <p:bldP spid="93" grpId="0"/>
      <p:bldP spid="93" grpId="1"/>
      <p:bldP spid="93" grpId="2"/>
      <p:bldP spid="99" grpId="0" animBg="1"/>
      <p:bldP spid="99" grpId="1" animBg="1"/>
      <p:bldP spid="100" grpId="0"/>
      <p:bldP spid="100" grpId="1"/>
      <p:bldP spid="100" grpId="2"/>
      <p:bldP spid="35" grpId="0" animBg="1"/>
      <p:bldP spid="37" grpId="0"/>
      <p:bldP spid="3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555CAAC9-F1B6-4667-A1AB-408DC19E3A66}"/>
              </a:ext>
            </a:extLst>
          </p:cNvPr>
          <p:cNvGrpSpPr/>
          <p:nvPr/>
        </p:nvGrpSpPr>
        <p:grpSpPr>
          <a:xfrm>
            <a:off x="5681513" y="1650514"/>
            <a:ext cx="3289430" cy="2387230"/>
            <a:chOff x="-271198" y="1491270"/>
            <a:chExt cx="3257312" cy="294537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In any system of reasonable complexity it is expected that failures will occur. It </a:t>
              </a:r>
              <a:r>
                <a:rPr lang="en-US" sz="1200" noProof="1" smtClean="0">
                  <a:solidFill>
                    <a:prstClr val="black">
                      <a:lumMod val="65000"/>
                      <a:lumOff val="35000"/>
                    </a:prstClr>
                  </a:solidFill>
                </a:rPr>
                <a:t>is generally </a:t>
              </a:r>
              <a:r>
                <a:rPr lang="en-US" sz="1200" noProof="1">
                  <a:solidFill>
                    <a:prstClr val="black">
                      <a:lumMod val="65000"/>
                      <a:lumOff val="35000"/>
                    </a:prstClr>
                  </a:solidFill>
                </a:rPr>
                <a:t>of interest to know how to become aware of these failures, respond </a:t>
              </a:r>
              <a:r>
                <a:rPr lang="en-US" sz="1200" noProof="1" smtClean="0">
                  <a:solidFill>
                    <a:prstClr val="black">
                      <a:lumMod val="65000"/>
                      <a:lumOff val="35000"/>
                    </a:prstClr>
                  </a:solidFill>
                </a:rPr>
                <a:t>to them</a:t>
              </a:r>
              <a:r>
                <a:rPr lang="en-US" sz="1200" noProof="1">
                  <a:solidFill>
                    <a:prstClr val="black">
                      <a:lumMod val="65000"/>
                      <a:lumOff val="35000"/>
                    </a:prstClr>
                  </a:solidFill>
                </a:rPr>
                <a:t>, and prevent them from happening again.</a:t>
              </a: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03</a:t>
              </a:r>
              <a:endParaRPr lang="en-US" b="1" dirty="0">
                <a:solidFill>
                  <a:prstClr val="white"/>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61"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410047" y="1650514"/>
            <a:ext cx="3289430" cy="2387230"/>
            <a:chOff x="-271198" y="1491270"/>
            <a:chExt cx="3257312" cy="294537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Before architecting any system, foundational requirements that influence </a:t>
              </a:r>
              <a:r>
                <a:rPr lang="en-US" sz="1200" noProof="1" smtClean="0">
                  <a:solidFill>
                    <a:prstClr val="black">
                      <a:lumMod val="65000"/>
                      <a:lumOff val="35000"/>
                    </a:prstClr>
                  </a:solidFill>
                </a:rPr>
                <a:t>reliability should </a:t>
              </a:r>
              <a:r>
                <a:rPr lang="en-US" sz="1200" noProof="1">
                  <a:solidFill>
                    <a:prstClr val="black">
                      <a:lumMod val="65000"/>
                      <a:lumOff val="35000"/>
                    </a:prstClr>
                  </a:solidFill>
                </a:rPr>
                <a:t>be in place. For example, you must have sufficient network bandwidth to </a:t>
              </a:r>
              <a:r>
                <a:rPr lang="en-US" sz="1200" noProof="1" smtClean="0">
                  <a:solidFill>
                    <a:prstClr val="black">
                      <a:lumMod val="65000"/>
                      <a:lumOff val="35000"/>
                    </a:prstClr>
                  </a:solidFill>
                </a:rPr>
                <a:t>your data center.</a:t>
              </a: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3604" y="151022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prstClr val="white"/>
                  </a:solidFill>
                </a:rPr>
                <a:t>01</a:t>
              </a: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grpSp>
        <p:nvGrpSpPr>
          <p:cNvPr id="46" name="Group 45">
            <a:extLst>
              <a:ext uri="{FF2B5EF4-FFF2-40B4-BE49-F238E27FC236}">
                <a16:creationId xmlns:a16="http://schemas.microsoft.com/office/drawing/2014/main" xmlns="" id="{555CAAC9-F1B6-4667-A1AB-408DC19E3A66}"/>
              </a:ext>
            </a:extLst>
          </p:cNvPr>
          <p:cNvGrpSpPr/>
          <p:nvPr/>
        </p:nvGrpSpPr>
        <p:grpSpPr>
          <a:xfrm>
            <a:off x="3262754" y="1650514"/>
            <a:ext cx="2697860" cy="2387230"/>
            <a:chOff x="314596" y="1491270"/>
            <a:chExt cx="2671518" cy="2945375"/>
          </a:xfrm>
        </p:grpSpPr>
        <p:sp>
          <p:nvSpPr>
            <p:cNvPr id="47"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Being aware of how change affects a system allows you to plan proactively, </a:t>
              </a:r>
              <a:r>
                <a:rPr lang="en-US" sz="1200" noProof="1" smtClean="0">
                  <a:solidFill>
                    <a:prstClr val="black">
                      <a:lumMod val="65000"/>
                      <a:lumOff val="35000"/>
                    </a:prstClr>
                  </a:solidFill>
                </a:rPr>
                <a:t>and monitoring </a:t>
              </a:r>
              <a:r>
                <a:rPr lang="en-US" sz="1200" noProof="1">
                  <a:solidFill>
                    <a:prstClr val="black">
                      <a:lumMod val="65000"/>
                      <a:lumOff val="35000"/>
                    </a:prstClr>
                  </a:solidFill>
                </a:rPr>
                <a:t>allows you to quickly identify trends that could lead to capacity issues </a:t>
              </a:r>
              <a:r>
                <a:rPr lang="en-US" sz="1200" noProof="1" smtClean="0">
                  <a:solidFill>
                    <a:prstClr val="black">
                      <a:lumMod val="65000"/>
                      <a:lumOff val="35000"/>
                    </a:prstClr>
                  </a:solidFill>
                </a:rPr>
                <a:t>or SLA breaches.</a:t>
              </a:r>
              <a:endParaRPr lang="en-US" sz="1200" noProof="1">
                <a:solidFill>
                  <a:prstClr val="black">
                    <a:lumMod val="65000"/>
                    <a:lumOff val="35000"/>
                  </a:prstClr>
                </a:solidFill>
              </a:endParaRPr>
            </a:p>
          </p:txBody>
        </p:sp>
        <p:sp>
          <p:nvSpPr>
            <p:cNvPr id="48"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9"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0"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1"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02</a:t>
              </a:r>
              <a:endParaRPr lang="en-US" b="1" dirty="0">
                <a:solidFill>
                  <a:prstClr val="white"/>
                </a:solidFill>
              </a:endParaRPr>
            </a:p>
          </p:txBody>
        </p:sp>
        <p:sp>
          <p:nvSpPr>
            <p:cNvPr id="52"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grpSp>
      <p:sp>
        <p:nvSpPr>
          <p:cNvPr id="2" name="TextBox 1"/>
          <p:cNvSpPr txBox="1"/>
          <p:nvPr/>
        </p:nvSpPr>
        <p:spPr>
          <a:xfrm>
            <a:off x="1007191" y="1392235"/>
            <a:ext cx="1107354" cy="307777"/>
          </a:xfrm>
          <a:prstGeom prst="rect">
            <a:avLst/>
          </a:prstGeom>
          <a:noFill/>
        </p:spPr>
        <p:txBody>
          <a:bodyPr wrap="none" rtlCol="0">
            <a:spAutoFit/>
          </a:bodyPr>
          <a:lstStyle/>
          <a:p>
            <a:r>
              <a:rPr lang="en-US" sz="1400" b="1" dirty="0">
                <a:solidFill>
                  <a:prstClr val="black"/>
                </a:solidFill>
              </a:rPr>
              <a:t>Foundations</a:t>
            </a:r>
            <a:endParaRPr lang="en-IN" sz="1400" b="1" dirty="0">
              <a:solidFill>
                <a:prstClr val="black"/>
              </a:solidFill>
            </a:endParaRPr>
          </a:p>
        </p:txBody>
      </p:sp>
      <p:sp>
        <p:nvSpPr>
          <p:cNvPr id="62" name="TextBox 61"/>
          <p:cNvSpPr txBox="1"/>
          <p:nvPr/>
        </p:nvSpPr>
        <p:spPr>
          <a:xfrm>
            <a:off x="3768586" y="1358101"/>
            <a:ext cx="1767728" cy="307777"/>
          </a:xfrm>
          <a:prstGeom prst="rect">
            <a:avLst/>
          </a:prstGeom>
          <a:noFill/>
        </p:spPr>
        <p:txBody>
          <a:bodyPr wrap="none" rtlCol="0">
            <a:spAutoFit/>
          </a:bodyPr>
          <a:lstStyle/>
          <a:p>
            <a:r>
              <a:rPr lang="en-US" sz="1400" b="1" dirty="0">
                <a:solidFill>
                  <a:prstClr val="black"/>
                </a:solidFill>
              </a:rPr>
              <a:t>Change Management</a:t>
            </a:r>
            <a:endParaRPr lang="en-IN" sz="1400" b="1" dirty="0">
              <a:solidFill>
                <a:prstClr val="black"/>
              </a:solidFill>
            </a:endParaRPr>
          </a:p>
        </p:txBody>
      </p:sp>
      <p:sp>
        <p:nvSpPr>
          <p:cNvPr id="63" name="TextBox 62"/>
          <p:cNvSpPr txBox="1"/>
          <p:nvPr/>
        </p:nvSpPr>
        <p:spPr>
          <a:xfrm>
            <a:off x="6830468" y="1388896"/>
            <a:ext cx="1722651" cy="307777"/>
          </a:xfrm>
          <a:prstGeom prst="rect">
            <a:avLst/>
          </a:prstGeom>
          <a:noFill/>
        </p:spPr>
        <p:txBody>
          <a:bodyPr wrap="none" rtlCol="0">
            <a:spAutoFit/>
          </a:bodyPr>
          <a:lstStyle/>
          <a:p>
            <a:r>
              <a:rPr lang="en-US" sz="1400" b="1" dirty="0">
                <a:solidFill>
                  <a:prstClr val="black"/>
                </a:solidFill>
              </a:rPr>
              <a:t>Failure Management</a:t>
            </a:r>
            <a:endParaRPr lang="en-IN" sz="1400" b="1" dirty="0">
              <a:solidFill>
                <a:prstClr val="black"/>
              </a:solidFill>
            </a:endParaRPr>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450912" y="4172810"/>
            <a:ext cx="2210990" cy="307777"/>
          </a:xfrm>
          <a:prstGeom prst="rect">
            <a:avLst/>
          </a:prstGeom>
          <a:noFill/>
        </p:spPr>
        <p:txBody>
          <a:bodyPr wrap="none" rtlCol="0">
            <a:spAutoFit/>
          </a:bodyPr>
          <a:lstStyle/>
          <a:p>
            <a:r>
              <a:rPr lang="en-US" sz="1400" b="1" dirty="0" smtClean="0">
                <a:solidFill>
                  <a:prstClr val="black"/>
                </a:solidFill>
              </a:rPr>
              <a:t>Key AWS Service: AWS IAM</a:t>
            </a:r>
            <a:endParaRPr lang="en-IN" sz="1400" b="1" dirty="0">
              <a:solidFill>
                <a:prstClr val="black"/>
              </a:solidFill>
            </a:endParaRPr>
          </a:p>
        </p:txBody>
      </p:sp>
      <p:sp>
        <p:nvSpPr>
          <p:cNvPr id="32" name="TextBox 31"/>
          <p:cNvSpPr txBox="1"/>
          <p:nvPr/>
        </p:nvSpPr>
        <p:spPr>
          <a:xfrm>
            <a:off x="6324639" y="4111255"/>
            <a:ext cx="2883901" cy="523220"/>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t>
            </a:r>
            <a:r>
              <a:rPr lang="en-US" sz="1400" b="1" dirty="0" smtClean="0">
                <a:solidFill>
                  <a:prstClr val="black"/>
                </a:solidFill>
              </a:rPr>
              <a:t>AWS </a:t>
            </a:r>
            <a:r>
              <a:rPr lang="en-US" sz="1400" b="1" dirty="0" err="1" smtClean="0">
                <a:solidFill>
                  <a:prstClr val="black"/>
                </a:solidFill>
              </a:rPr>
              <a:t>CloudFormation</a:t>
            </a:r>
            <a:endParaRPr lang="en-US" sz="1400" b="1" dirty="0" smtClean="0">
              <a:solidFill>
                <a:prstClr val="black"/>
              </a:solidFill>
            </a:endParaRPr>
          </a:p>
        </p:txBody>
      </p:sp>
      <p:sp>
        <p:nvSpPr>
          <p:cNvPr id="33" name="TextBox 32"/>
          <p:cNvSpPr txBox="1"/>
          <p:nvPr/>
        </p:nvSpPr>
        <p:spPr>
          <a:xfrm>
            <a:off x="3242639" y="4147612"/>
            <a:ext cx="2728778" cy="307777"/>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AWS </a:t>
            </a:r>
            <a:r>
              <a:rPr lang="en-US" sz="1400" b="1" dirty="0" err="1">
                <a:solidFill>
                  <a:prstClr val="black"/>
                </a:solidFill>
              </a:rPr>
              <a:t>CloudTrail</a:t>
            </a:r>
            <a:r>
              <a:rPr lang="en-US" sz="1400" b="1" dirty="0">
                <a:solidFill>
                  <a:prstClr val="black"/>
                </a:solidFill>
              </a:rPr>
              <a:t> </a:t>
            </a:r>
          </a:p>
        </p:txBody>
      </p:sp>
      <p:sp>
        <p:nvSpPr>
          <p:cNvPr id="36"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Reliability</a:t>
            </a:r>
            <a:endParaRPr lang="en-US" sz="2400" b="1" dirty="0">
              <a:solidFill>
                <a:srgbClr val="604878"/>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329262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Performance Efficiency</a:t>
            </a:r>
            <a:endParaRPr lang="en-US" sz="2400" b="1" dirty="0">
              <a:solidFill>
                <a:srgbClr val="604878"/>
              </a:solidFill>
            </a:endParaRPr>
          </a:p>
        </p:txBody>
      </p:sp>
      <p:sp>
        <p:nvSpPr>
          <p:cNvPr id="16" name="Rounded Rectangle 15"/>
          <p:cNvSpPr/>
          <p:nvPr/>
        </p:nvSpPr>
        <p:spPr>
          <a:xfrm>
            <a:off x="4664467" y="1154281"/>
            <a:ext cx="4109663" cy="1392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Performance efficiency pillar </a:t>
            </a:r>
            <a:r>
              <a:rPr lang="en-US" dirty="0" smtClean="0">
                <a:solidFill>
                  <a:prstClr val="black"/>
                </a:solidFill>
              </a:rPr>
              <a:t>represents </a:t>
            </a:r>
            <a:r>
              <a:rPr lang="en-US" dirty="0">
                <a:solidFill>
                  <a:prstClr val="black"/>
                </a:solidFill>
              </a:rPr>
              <a:t>the ability to use computing resources efficiently to meet system requirements and to maintain that efficiency as the demand changes.</a:t>
            </a:r>
            <a:endParaRPr lang="en-IN" dirty="0">
              <a:solidFill>
                <a:prstClr val="black"/>
              </a:solidFill>
            </a:endParaRPr>
          </a:p>
        </p:txBody>
      </p:sp>
      <p:sp>
        <p:nvSpPr>
          <p:cNvPr id="7" name="TextBox 6"/>
          <p:cNvSpPr txBox="1"/>
          <p:nvPr/>
        </p:nvSpPr>
        <p:spPr>
          <a:xfrm>
            <a:off x="2846395" y="4303960"/>
            <a:ext cx="393056" cy="338554"/>
          </a:xfrm>
          <a:prstGeom prst="rect">
            <a:avLst/>
          </a:prstGeom>
          <a:noFill/>
        </p:spPr>
        <p:txBody>
          <a:bodyPr wrap="none" rtlCol="0">
            <a:spAutoFit/>
          </a:bodyPr>
          <a:lstStyle/>
          <a:p>
            <a:r>
              <a:rPr lang="en-US" sz="1600" b="1" dirty="0" smtClean="0">
                <a:solidFill>
                  <a:prstClr val="black"/>
                </a:solidFill>
              </a:rPr>
              <a:t>04</a:t>
            </a:r>
            <a:endParaRPr lang="en-IN" sz="1600" b="1" dirty="0">
              <a:solidFill>
                <a:prstClr val="black"/>
              </a:solidFill>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293" y="2837444"/>
            <a:ext cx="667314" cy="872126"/>
          </a:xfrm>
          <a:prstGeom prst="rect">
            <a:avLst/>
          </a:prstGeom>
        </p:spPr>
      </p:pic>
      <p:sp>
        <p:nvSpPr>
          <p:cNvPr id="47" name="Isosceles Triangle 46"/>
          <p:cNvSpPr/>
          <p:nvPr/>
        </p:nvSpPr>
        <p:spPr>
          <a:xfrm>
            <a:off x="767594" y="1400230"/>
            <a:ext cx="3348256" cy="1381908"/>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8" name="Isosceles Triangle 47"/>
          <p:cNvSpPr/>
          <p:nvPr/>
        </p:nvSpPr>
        <p:spPr>
          <a:xfrm>
            <a:off x="950971" y="1487501"/>
            <a:ext cx="2981500" cy="123053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4" name="Group 3"/>
          <p:cNvGrpSpPr/>
          <p:nvPr/>
        </p:nvGrpSpPr>
        <p:grpSpPr>
          <a:xfrm>
            <a:off x="1395808" y="2844367"/>
            <a:ext cx="667314" cy="1183533"/>
            <a:chOff x="1395808" y="2844367"/>
            <a:chExt cx="667314" cy="1183533"/>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08" y="2844367"/>
              <a:ext cx="667314" cy="1121304"/>
            </a:xfrm>
            <a:prstGeom prst="rect">
              <a:avLst/>
            </a:prstGeom>
          </p:spPr>
        </p:pic>
        <p:sp>
          <p:nvSpPr>
            <p:cNvPr id="38" name="Rounded Rectangle 37"/>
            <p:cNvSpPr/>
            <p:nvPr/>
          </p:nvSpPr>
          <p:spPr>
            <a:xfrm>
              <a:off x="1448046"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 name="Group 2"/>
          <p:cNvGrpSpPr/>
          <p:nvPr/>
        </p:nvGrpSpPr>
        <p:grpSpPr>
          <a:xfrm>
            <a:off x="2054339" y="2844367"/>
            <a:ext cx="667314" cy="1403402"/>
            <a:chOff x="2054339" y="2844367"/>
            <a:chExt cx="667314" cy="1403402"/>
          </a:xfrm>
        </p:grpSpPr>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39" y="2844367"/>
              <a:ext cx="667314" cy="1335875"/>
            </a:xfrm>
            <a:prstGeom prst="rect">
              <a:avLst/>
            </a:prstGeom>
          </p:spPr>
        </p:pic>
        <p:sp>
          <p:nvSpPr>
            <p:cNvPr id="39" name="Rounded Rectangle 38"/>
            <p:cNvSpPr/>
            <p:nvPr/>
          </p:nvSpPr>
          <p:spPr>
            <a:xfrm>
              <a:off x="2125475" y="4203094"/>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5" name="Group 4"/>
          <p:cNvGrpSpPr/>
          <p:nvPr/>
        </p:nvGrpSpPr>
        <p:grpSpPr>
          <a:xfrm>
            <a:off x="2709267" y="2844366"/>
            <a:ext cx="667314" cy="1183534"/>
            <a:chOff x="2709267" y="2844366"/>
            <a:chExt cx="667314" cy="1183534"/>
          </a:xfrm>
        </p:grpSpPr>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67" y="2844366"/>
              <a:ext cx="667314" cy="1121304"/>
            </a:xfrm>
            <a:prstGeom prst="rect">
              <a:avLst/>
            </a:prstGeom>
          </p:spPr>
        </p:pic>
        <p:sp>
          <p:nvSpPr>
            <p:cNvPr id="40" name="Rounded Rectangle 39"/>
            <p:cNvSpPr/>
            <p:nvPr/>
          </p:nvSpPr>
          <p:spPr>
            <a:xfrm>
              <a:off x="2780402"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41" name="Rounded Rectangle 40"/>
          <p:cNvSpPr/>
          <p:nvPr/>
        </p:nvSpPr>
        <p:spPr>
          <a:xfrm>
            <a:off x="3407428" y="3734047"/>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35" name="Picture 2" descr="Image result for AW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86" y="1942905"/>
            <a:ext cx="1299954" cy="5283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9664" y="2844367"/>
            <a:ext cx="667314" cy="934355"/>
            <a:chOff x="3056810" y="3448478"/>
            <a:chExt cx="667314" cy="934355"/>
          </a:xfrm>
        </p:grpSpPr>
        <p:sp>
          <p:nvSpPr>
            <p:cNvPr id="37" name="Rounded Rectangle 36"/>
            <p:cNvSpPr/>
            <p:nvPr/>
          </p:nvSpPr>
          <p:spPr>
            <a:xfrm>
              <a:off x="3111168" y="4338158"/>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810" y="3448478"/>
              <a:ext cx="667314" cy="872126"/>
            </a:xfrm>
            <a:prstGeom prst="rect">
              <a:avLst/>
            </a:prstGeom>
          </p:spPr>
        </p:pic>
      </p:grpSp>
      <p:grpSp>
        <p:nvGrpSpPr>
          <p:cNvPr id="22" name="Group 21"/>
          <p:cNvGrpSpPr/>
          <p:nvPr/>
        </p:nvGrpSpPr>
        <p:grpSpPr>
          <a:xfrm>
            <a:off x="4243084" y="1026940"/>
            <a:ext cx="4531046" cy="3382198"/>
            <a:chOff x="3932471" y="1233585"/>
            <a:chExt cx="4531046" cy="3382198"/>
          </a:xfrm>
        </p:grpSpPr>
        <p:sp>
          <p:nvSpPr>
            <p:cNvPr id="23" name="TextBox 22"/>
            <p:cNvSpPr txBox="1"/>
            <p:nvPr/>
          </p:nvSpPr>
          <p:spPr>
            <a:xfrm>
              <a:off x="3932471" y="1233585"/>
              <a:ext cx="4531046" cy="523220"/>
            </a:xfrm>
            <a:prstGeom prst="rect">
              <a:avLst/>
            </a:prstGeom>
            <a:noFill/>
          </p:spPr>
          <p:txBody>
            <a:bodyPr wrap="square" rtlCol="0">
              <a:spAutoFit/>
            </a:bodyPr>
            <a:lstStyle/>
            <a:p>
              <a:pPr algn="ctr"/>
              <a:r>
                <a:rPr lang="en-US" sz="1400" b="1" dirty="0" smtClean="0">
                  <a:solidFill>
                    <a:prstClr val="black"/>
                  </a:solidFill>
                </a:rPr>
                <a:t>How do we build the foundation of </a:t>
              </a:r>
              <a:r>
                <a:rPr lang="en-US" sz="1400" b="1" dirty="0">
                  <a:solidFill>
                    <a:prstClr val="black"/>
                  </a:solidFill>
                </a:rPr>
                <a:t>P</a:t>
              </a:r>
              <a:r>
                <a:rPr lang="en-US" sz="1400" b="1" dirty="0" smtClean="0">
                  <a:solidFill>
                    <a:prstClr val="black"/>
                  </a:solidFill>
                </a:rPr>
                <a:t>erformance Efficiency pillar in our framework?</a:t>
              </a:r>
              <a:endParaRPr lang="en-IN" sz="1400" b="1" dirty="0">
                <a:solidFill>
                  <a:prstClr val="black"/>
                </a:solidFill>
              </a:endParaRPr>
            </a:p>
          </p:txBody>
        </p:sp>
        <p:pic>
          <p:nvPicPr>
            <p:cNvPr id="24" name="Picture 2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93" b="10112"/>
            <a:stretch/>
          </p:blipFill>
          <p:spPr>
            <a:xfrm>
              <a:off x="4572754" y="1907859"/>
              <a:ext cx="3227749" cy="2707924"/>
            </a:xfrm>
            <a:prstGeom prst="rect">
              <a:avLst/>
            </a:prstGeom>
          </p:spPr>
        </p:pic>
      </p:grpSp>
      <p:pic>
        <p:nvPicPr>
          <p:cNvPr id="9" name="Picture 8"/>
          <p:cNvPicPr>
            <a:picLocks noChangeAspect="1"/>
          </p:cNvPicPr>
          <p:nvPr/>
        </p:nvPicPr>
        <p:blipFill>
          <a:blip r:embed="rId5">
            <a:clrChange>
              <a:clrFrom>
                <a:srgbClr val="92E0BF"/>
              </a:clrFrom>
              <a:clrTo>
                <a:srgbClr val="92E0BF">
                  <a:alpha val="0"/>
                </a:srgbClr>
              </a:clrTo>
            </a:clrChange>
            <a:extLst>
              <a:ext uri="{28A0092B-C50C-407E-A947-70E740481C1C}">
                <a14:useLocalDpi xmlns:a14="http://schemas.microsoft.com/office/drawing/2010/main" val="0"/>
              </a:ext>
            </a:extLst>
          </a:blip>
          <a:stretch>
            <a:fillRect/>
          </a:stretch>
        </p:blipFill>
        <p:spPr>
          <a:xfrm>
            <a:off x="5495265" y="2571750"/>
            <a:ext cx="2589790" cy="194234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2408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01917" y="851080"/>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a:extLst>
              <a:ext uri="{FF2B5EF4-FFF2-40B4-BE49-F238E27FC236}">
                <a16:creationId xmlns:a16="http://schemas.microsoft.com/office/drawing/2014/main" xmlns="" id="{DC58A8B6-8F64-46BD-A172-49CA5EE487B5}"/>
              </a:ext>
            </a:extLst>
          </p:cNvPr>
          <p:cNvSpPr/>
          <p:nvPr/>
        </p:nvSpPr>
        <p:spPr>
          <a:xfrm>
            <a:off x="1645336" y="4333866"/>
            <a:ext cx="873236" cy="240708"/>
          </a:xfrm>
          <a:prstGeom prst="ellipse">
            <a:avLst/>
          </a:prstGeom>
          <a:solidFill>
            <a:srgbClr val="A2B969"/>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2" name="Oval">
            <a:extLst>
              <a:ext uri="{FF2B5EF4-FFF2-40B4-BE49-F238E27FC236}">
                <a16:creationId xmlns:a16="http://schemas.microsoft.com/office/drawing/2014/main" xmlns="" id="{433A8E3F-44F7-47EC-892D-4EADD8D8EF3D}"/>
              </a:ext>
            </a:extLst>
          </p:cNvPr>
          <p:cNvSpPr/>
          <p:nvPr/>
        </p:nvSpPr>
        <p:spPr>
          <a:xfrm>
            <a:off x="2462579" y="430367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3" name="Oval">
            <a:extLst>
              <a:ext uri="{FF2B5EF4-FFF2-40B4-BE49-F238E27FC236}">
                <a16:creationId xmlns:a16="http://schemas.microsoft.com/office/drawing/2014/main" xmlns="" id="{DCBB740C-DA2A-4EB3-B88A-6B27DF16BF44}"/>
              </a:ext>
            </a:extLst>
          </p:cNvPr>
          <p:cNvSpPr/>
          <p:nvPr/>
        </p:nvSpPr>
        <p:spPr>
          <a:xfrm>
            <a:off x="3219648" y="420127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4" name="Oval">
            <a:extLst>
              <a:ext uri="{FF2B5EF4-FFF2-40B4-BE49-F238E27FC236}">
                <a16:creationId xmlns:a16="http://schemas.microsoft.com/office/drawing/2014/main" xmlns="" id="{A529EB65-8A3C-4535-9A72-6C82EEDF9B59}"/>
              </a:ext>
            </a:extLst>
          </p:cNvPr>
          <p:cNvSpPr/>
          <p:nvPr/>
        </p:nvSpPr>
        <p:spPr>
          <a:xfrm>
            <a:off x="3976717" y="409888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9" name="Cylinder 16">
            <a:extLst>
              <a:ext uri="{FF2B5EF4-FFF2-40B4-BE49-F238E27FC236}">
                <a16:creationId xmlns:a16="http://schemas.microsoft.com/office/drawing/2014/main" xmlns="" id="{527D4092-544A-4E29-B3E9-CA4BF30F6967}"/>
              </a:ext>
            </a:extLst>
          </p:cNvPr>
          <p:cNvSpPr/>
          <p:nvPr/>
        </p:nvSpPr>
        <p:spPr>
          <a:xfrm>
            <a:off x="3868155" y="3354780"/>
            <a:ext cx="870980" cy="923674"/>
          </a:xfrm>
          <a:prstGeom prst="can">
            <a:avLst>
              <a:gd name="adj" fmla="val 29407"/>
            </a:avLst>
          </a:prstGeom>
          <a:gradFill flip="none" rotWithShape="1">
            <a:gsLst>
              <a:gs pos="0">
                <a:srgbClr val="FFCC4C">
                  <a:lumMod val="50000"/>
                </a:srgbClr>
              </a:gs>
              <a:gs pos="34000">
                <a:srgbClr val="FFCC4C"/>
              </a:gs>
              <a:gs pos="100000">
                <a:srgbClr val="FFCC4C"/>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3200" b="1" kern="0" dirty="0" smtClean="0">
                <a:solidFill>
                  <a:prstClr val="black"/>
                </a:solidFill>
                <a:effectLst>
                  <a:outerShdw blurRad="38100" dist="38100" dir="2700000" algn="tl">
                    <a:srgbClr val="000000">
                      <a:alpha val="43137"/>
                    </a:srgbClr>
                  </a:outerShdw>
                </a:effectLst>
              </a:rPr>
              <a:t>03</a:t>
            </a:r>
          </a:p>
        </p:txBody>
      </p:sp>
      <p:sp>
        <p:nvSpPr>
          <p:cNvPr id="30" name="Cylinder 17">
            <a:extLst>
              <a:ext uri="{FF2B5EF4-FFF2-40B4-BE49-F238E27FC236}">
                <a16:creationId xmlns:a16="http://schemas.microsoft.com/office/drawing/2014/main" xmlns="" id="{FF89C54F-583E-4FC3-BB07-97B68D303ED1}"/>
              </a:ext>
            </a:extLst>
          </p:cNvPr>
          <p:cNvSpPr/>
          <p:nvPr/>
        </p:nvSpPr>
        <p:spPr>
          <a:xfrm>
            <a:off x="3143196" y="3653487"/>
            <a:ext cx="870980" cy="724920"/>
          </a:xfrm>
          <a:prstGeom prst="can">
            <a:avLst>
              <a:gd name="adj" fmla="val 33206"/>
            </a:avLst>
          </a:prstGeom>
          <a:gradFill flip="none" rotWithShape="1">
            <a:gsLst>
              <a:gs pos="0">
                <a:srgbClr val="3C444A"/>
              </a:gs>
              <a:gs pos="34000">
                <a:srgbClr val="6F7E89"/>
              </a:gs>
              <a:gs pos="100000">
                <a:srgbClr val="6F7E89"/>
              </a:gs>
            </a:gsLst>
            <a:lin ang="0" scaled="0"/>
            <a:tileRect/>
          </a:gradFill>
          <a:ln>
            <a:noFill/>
          </a:ln>
        </p:spPr>
        <p:txBody>
          <a:bodyPr rot="0" spcFirstLastPara="0" vertOverflow="overflow" horzOverflow="overflow" vert="horz" wrap="square" lIns="68580" tIns="548640" rIns="68580" bIns="0" numCol="1" spcCol="0" rtlCol="0" fromWordArt="0" anchor="b" anchorCtr="0" forceAA="0" compatLnSpc="1">
            <a:prstTxWarp prst="textNoShape">
              <a:avLst/>
            </a:prstTxWarp>
            <a:noAutofit/>
          </a:bodyPr>
          <a:lstStyle/>
          <a:p>
            <a:pPr algn="ctr" defTabSz="914400">
              <a:defRPr/>
            </a:pPr>
            <a:r>
              <a:rPr lang="en-US" sz="2400" b="1" kern="0" dirty="0" smtClean="0">
                <a:solidFill>
                  <a:prstClr val="black"/>
                </a:solidFill>
                <a:effectLst>
                  <a:outerShdw blurRad="38100" dist="38100" dir="2700000" algn="tl">
                    <a:srgbClr val="000000">
                      <a:alpha val="43137"/>
                    </a:srgbClr>
                  </a:outerShdw>
                </a:effectLst>
              </a:rPr>
              <a:t>02</a:t>
            </a:r>
          </a:p>
        </p:txBody>
      </p:sp>
      <p:sp>
        <p:nvSpPr>
          <p:cNvPr id="31" name="Cylinder 18">
            <a:extLst>
              <a:ext uri="{FF2B5EF4-FFF2-40B4-BE49-F238E27FC236}">
                <a16:creationId xmlns:a16="http://schemas.microsoft.com/office/drawing/2014/main" xmlns="" id="{709EFC94-37D6-4930-9597-95632A32FF15}"/>
              </a:ext>
            </a:extLst>
          </p:cNvPr>
          <p:cNvSpPr/>
          <p:nvPr/>
        </p:nvSpPr>
        <p:spPr>
          <a:xfrm>
            <a:off x="2395393" y="3978813"/>
            <a:ext cx="870980" cy="511610"/>
          </a:xfrm>
          <a:prstGeom prst="can">
            <a:avLst>
              <a:gd name="adj" fmla="val 44237"/>
            </a:avLst>
          </a:prstGeom>
          <a:gradFill flip="none" rotWithShape="1">
            <a:gsLst>
              <a:gs pos="0">
                <a:srgbClr val="8E0000"/>
              </a:gs>
              <a:gs pos="34000">
                <a:srgbClr val="C00000"/>
              </a:gs>
              <a:gs pos="100000">
                <a:srgbClr val="C00000"/>
              </a:gs>
            </a:gsLst>
            <a:lin ang="0" scaled="0"/>
            <a:tileRect/>
          </a:gradFill>
          <a:ln>
            <a:noFill/>
          </a:ln>
        </p:spPr>
        <p:txBody>
          <a:bodyPr vert="horz" wrap="square" lIns="68580" tIns="640080" rIns="68580" bIns="0" numCol="1" anchor="b" anchorCtr="0" compatLnSpc="1">
            <a:prstTxWarp prst="textNoShape">
              <a:avLst/>
            </a:prstTxWarp>
          </a:bodyPr>
          <a:lstStyle/>
          <a:p>
            <a:pPr algn="ctr" defTabSz="914400">
              <a:defRPr/>
            </a:pPr>
            <a:r>
              <a:rPr lang="en-US" sz="2000" b="1" kern="0" dirty="0" smtClean="0">
                <a:solidFill>
                  <a:prstClr val="black"/>
                </a:solidFill>
                <a:effectLst>
                  <a:outerShdw blurRad="38100" dist="38100" dir="2700000" algn="tl">
                    <a:srgbClr val="000000">
                      <a:alpha val="43137"/>
                    </a:srgbClr>
                  </a:outerShdw>
                </a:effectLst>
              </a:rPr>
              <a:t>01</a:t>
            </a:r>
          </a:p>
        </p:txBody>
      </p:sp>
      <p:sp>
        <p:nvSpPr>
          <p:cNvPr id="32" name="Shape">
            <a:extLst>
              <a:ext uri="{FF2B5EF4-FFF2-40B4-BE49-F238E27FC236}">
                <a16:creationId xmlns:a16="http://schemas.microsoft.com/office/drawing/2014/main" xmlns="" id="{C9DEA284-9E5E-4C5C-BAF7-616D13AD4C76}"/>
              </a:ext>
            </a:extLst>
          </p:cNvPr>
          <p:cNvSpPr/>
          <p:nvPr/>
        </p:nvSpPr>
        <p:spPr>
          <a:xfrm>
            <a:off x="3143196" y="387638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3" name="Shape">
            <a:extLst>
              <a:ext uri="{FF2B5EF4-FFF2-40B4-BE49-F238E27FC236}">
                <a16:creationId xmlns:a16="http://schemas.microsoft.com/office/drawing/2014/main" xmlns="" id="{268E431F-7C70-481C-BAF0-6A27D9AB1507}"/>
              </a:ext>
            </a:extLst>
          </p:cNvPr>
          <p:cNvSpPr/>
          <p:nvPr/>
        </p:nvSpPr>
        <p:spPr>
          <a:xfrm>
            <a:off x="2395393" y="416135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4" name="Shape">
            <a:extLst>
              <a:ext uri="{FF2B5EF4-FFF2-40B4-BE49-F238E27FC236}">
                <a16:creationId xmlns:a16="http://schemas.microsoft.com/office/drawing/2014/main" xmlns="" id="{AB1B750E-BFA9-4F23-908E-E84285E63BDF}"/>
              </a:ext>
            </a:extLst>
          </p:cNvPr>
          <p:cNvSpPr/>
          <p:nvPr/>
        </p:nvSpPr>
        <p:spPr>
          <a:xfrm>
            <a:off x="3868156" y="3607869"/>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cxnSp>
        <p:nvCxnSpPr>
          <p:cNvPr id="14" name="Elbow Connector 13"/>
          <p:cNvCxnSpPr/>
          <p:nvPr/>
        </p:nvCxnSpPr>
        <p:spPr>
          <a:xfrm flipV="1">
            <a:off x="4981479" y="3432311"/>
            <a:ext cx="775569" cy="187922"/>
          </a:xfrm>
          <a:prstGeom prst="bentConnector3">
            <a:avLst>
              <a:gd name="adj1" fmla="val 50000"/>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044710" y="4134797"/>
            <a:ext cx="987944" cy="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775058" y="1683855"/>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In an organization, rather </a:t>
            </a:r>
            <a:r>
              <a:rPr lang="en-US" dirty="0">
                <a:solidFill>
                  <a:prstClr val="black"/>
                </a:solidFill>
              </a:rPr>
              <a:t>than having </a:t>
            </a:r>
            <a:r>
              <a:rPr lang="en-US" dirty="0" smtClean="0">
                <a:solidFill>
                  <a:prstClr val="black"/>
                </a:solidFill>
              </a:rPr>
              <a:t>their IT </a:t>
            </a:r>
            <a:r>
              <a:rPr lang="en-US" dirty="0">
                <a:solidFill>
                  <a:prstClr val="black"/>
                </a:solidFill>
              </a:rPr>
              <a:t>team learn how to </a:t>
            </a:r>
            <a:r>
              <a:rPr lang="en-US" dirty="0" smtClean="0">
                <a:solidFill>
                  <a:prstClr val="black"/>
                </a:solidFill>
              </a:rPr>
              <a:t>host and </a:t>
            </a:r>
            <a:r>
              <a:rPr lang="en-US" dirty="0">
                <a:solidFill>
                  <a:prstClr val="black"/>
                </a:solidFill>
              </a:rPr>
              <a:t>run a new technology, they can simply consume it as a service.</a:t>
            </a:r>
            <a:endParaRPr lang="en-IN" dirty="0">
              <a:solidFill>
                <a:prstClr val="black"/>
              </a:solidFill>
            </a:endParaRPr>
          </a:p>
        </p:txBody>
      </p:sp>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674" y="3703889"/>
            <a:ext cx="419704" cy="419704"/>
          </a:xfrm>
          <a:prstGeom prst="rect">
            <a:avLst/>
          </a:prstGeom>
        </p:spPr>
      </p:pic>
      <p:sp>
        <p:nvSpPr>
          <p:cNvPr id="91" name="TextBox 90"/>
          <p:cNvSpPr txBox="1"/>
          <p:nvPr/>
        </p:nvSpPr>
        <p:spPr>
          <a:xfrm>
            <a:off x="775058" y="1287696"/>
            <a:ext cx="3241913" cy="338554"/>
          </a:xfrm>
          <a:prstGeom prst="rect">
            <a:avLst/>
          </a:prstGeom>
          <a:noFill/>
        </p:spPr>
        <p:txBody>
          <a:bodyPr wrap="none" rtlCol="0">
            <a:spAutoFit/>
          </a:bodyPr>
          <a:lstStyle/>
          <a:p>
            <a:r>
              <a:rPr lang="en-US" sz="1600" b="1" dirty="0">
                <a:solidFill>
                  <a:prstClr val="black"/>
                </a:solidFill>
              </a:rPr>
              <a:t>Democratize advanced technologies</a:t>
            </a:r>
            <a:endParaRPr lang="en-IN" sz="1600" b="1" dirty="0">
              <a:solidFill>
                <a:prstClr val="black"/>
              </a:solidFill>
            </a:endParaRPr>
          </a:p>
        </p:txBody>
      </p:sp>
      <p:sp>
        <p:nvSpPr>
          <p:cNvPr id="92" name="Rounded Rectangle 91"/>
          <p:cNvSpPr/>
          <p:nvPr/>
        </p:nvSpPr>
        <p:spPr>
          <a:xfrm>
            <a:off x="775058" y="1667980"/>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Easily deploy your system in multiple Regions around </a:t>
            </a:r>
            <a:r>
              <a:rPr lang="en-US" dirty="0" smtClean="0">
                <a:solidFill>
                  <a:prstClr val="black"/>
                </a:solidFill>
              </a:rPr>
              <a:t>the world </a:t>
            </a:r>
            <a:r>
              <a:rPr lang="en-US" dirty="0">
                <a:solidFill>
                  <a:prstClr val="black"/>
                </a:solidFill>
              </a:rPr>
              <a:t>with just a few clicks. This allows you to provide lower latency and a </a:t>
            </a:r>
            <a:r>
              <a:rPr lang="en-US" dirty="0" smtClean="0">
                <a:solidFill>
                  <a:prstClr val="black"/>
                </a:solidFill>
              </a:rPr>
              <a:t>better experience </a:t>
            </a:r>
            <a:r>
              <a:rPr lang="en-US" dirty="0">
                <a:solidFill>
                  <a:prstClr val="black"/>
                </a:solidFill>
              </a:rPr>
              <a:t>for your customers at minimal </a:t>
            </a:r>
            <a:r>
              <a:rPr lang="en-US" dirty="0" smtClean="0">
                <a:solidFill>
                  <a:prstClr val="black"/>
                </a:solidFill>
              </a:rPr>
              <a:t>cost.</a:t>
            </a:r>
            <a:endParaRPr lang="en-IN" dirty="0">
              <a:solidFill>
                <a:prstClr val="black"/>
              </a:solidFill>
            </a:endParaRPr>
          </a:p>
        </p:txBody>
      </p:sp>
      <p:sp>
        <p:nvSpPr>
          <p:cNvPr id="93" name="TextBox 92"/>
          <p:cNvSpPr txBox="1"/>
          <p:nvPr/>
        </p:nvSpPr>
        <p:spPr>
          <a:xfrm>
            <a:off x="775058" y="1281724"/>
            <a:ext cx="1935851" cy="338554"/>
          </a:xfrm>
          <a:prstGeom prst="rect">
            <a:avLst/>
          </a:prstGeom>
          <a:noFill/>
        </p:spPr>
        <p:txBody>
          <a:bodyPr wrap="none" rtlCol="0">
            <a:spAutoFit/>
          </a:bodyPr>
          <a:lstStyle/>
          <a:p>
            <a:r>
              <a:rPr lang="en-US" sz="1600" b="1" dirty="0">
                <a:solidFill>
                  <a:prstClr val="black"/>
                </a:solidFill>
              </a:rPr>
              <a:t>Go global in minutes</a:t>
            </a:r>
            <a:endParaRPr lang="en-IN" sz="1600" b="1" dirty="0">
              <a:solidFill>
                <a:prstClr val="black"/>
              </a:solidFill>
            </a:endParaRP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5" y="3328579"/>
            <a:ext cx="445410" cy="445410"/>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182" y="3145715"/>
            <a:ext cx="443882" cy="443882"/>
          </a:xfrm>
          <a:prstGeom prst="rect">
            <a:avLst/>
          </a:prstGeom>
        </p:spPr>
      </p:pic>
      <p:sp>
        <p:nvSpPr>
          <p:cNvPr id="99" name="Rounded Rectangle 98"/>
          <p:cNvSpPr/>
          <p:nvPr/>
        </p:nvSpPr>
        <p:spPr>
          <a:xfrm>
            <a:off x="775058" y="1638640"/>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black"/>
                </a:solidFill>
              </a:rPr>
              <a:t>Serverless</a:t>
            </a:r>
            <a:r>
              <a:rPr lang="en-US" dirty="0" smtClean="0">
                <a:solidFill>
                  <a:prstClr val="black"/>
                </a:solidFill>
              </a:rPr>
              <a:t> </a:t>
            </a:r>
            <a:r>
              <a:rPr lang="en-US" dirty="0">
                <a:solidFill>
                  <a:prstClr val="black"/>
                </a:solidFill>
              </a:rPr>
              <a:t>architectures remove the </a:t>
            </a:r>
            <a:r>
              <a:rPr lang="en-US" dirty="0" smtClean="0">
                <a:solidFill>
                  <a:prstClr val="black"/>
                </a:solidFill>
              </a:rPr>
              <a:t>need for </a:t>
            </a:r>
            <a:r>
              <a:rPr lang="en-US" dirty="0">
                <a:solidFill>
                  <a:prstClr val="black"/>
                </a:solidFill>
              </a:rPr>
              <a:t>you to run and maintain servers to carry out traditional compute </a:t>
            </a:r>
            <a:r>
              <a:rPr lang="en-US" dirty="0" smtClean="0">
                <a:solidFill>
                  <a:prstClr val="black"/>
                </a:solidFill>
              </a:rPr>
              <a:t>activities. This </a:t>
            </a:r>
            <a:r>
              <a:rPr lang="en-US" dirty="0">
                <a:solidFill>
                  <a:prstClr val="black"/>
                </a:solidFill>
              </a:rPr>
              <a:t>not only removes </a:t>
            </a:r>
            <a:r>
              <a:rPr lang="en-US" dirty="0" smtClean="0">
                <a:solidFill>
                  <a:prstClr val="black"/>
                </a:solidFill>
              </a:rPr>
              <a:t>the operational </a:t>
            </a:r>
            <a:r>
              <a:rPr lang="en-US" dirty="0">
                <a:solidFill>
                  <a:prstClr val="black"/>
                </a:solidFill>
              </a:rPr>
              <a:t>burden of managing these servers, but also can lower </a:t>
            </a:r>
            <a:r>
              <a:rPr lang="en-US" dirty="0" smtClean="0">
                <a:solidFill>
                  <a:prstClr val="black"/>
                </a:solidFill>
              </a:rPr>
              <a:t>transactional costs.</a:t>
            </a:r>
            <a:endParaRPr lang="en-US" dirty="0">
              <a:solidFill>
                <a:prstClr val="black"/>
              </a:solidFill>
            </a:endParaRPr>
          </a:p>
        </p:txBody>
      </p:sp>
      <p:sp>
        <p:nvSpPr>
          <p:cNvPr id="100" name="TextBox 99"/>
          <p:cNvSpPr txBox="1"/>
          <p:nvPr/>
        </p:nvSpPr>
        <p:spPr>
          <a:xfrm>
            <a:off x="724513" y="1242481"/>
            <a:ext cx="2557303" cy="338554"/>
          </a:xfrm>
          <a:prstGeom prst="rect">
            <a:avLst/>
          </a:prstGeom>
          <a:noFill/>
        </p:spPr>
        <p:txBody>
          <a:bodyPr wrap="none" rtlCol="0">
            <a:spAutoFit/>
          </a:bodyPr>
          <a:lstStyle/>
          <a:p>
            <a:r>
              <a:rPr lang="en-US" sz="1600" b="1" dirty="0">
                <a:solidFill>
                  <a:prstClr val="black"/>
                </a:solidFill>
              </a:rPr>
              <a:t>Use </a:t>
            </a:r>
            <a:r>
              <a:rPr lang="en-US" sz="1600" b="1" dirty="0" err="1">
                <a:solidFill>
                  <a:prstClr val="black"/>
                </a:solidFill>
              </a:rPr>
              <a:t>serverless</a:t>
            </a:r>
            <a:r>
              <a:rPr lang="en-US" sz="1600" b="1" dirty="0">
                <a:solidFill>
                  <a:prstClr val="black"/>
                </a:solidFill>
              </a:rPr>
              <a:t> architectures</a:t>
            </a:r>
            <a:endParaRPr lang="en-IN" sz="1600" b="1" dirty="0">
              <a:solidFill>
                <a:prstClr val="black"/>
              </a:solidFill>
            </a:endParaRPr>
          </a:p>
        </p:txBody>
      </p:sp>
      <p:sp>
        <p:nvSpPr>
          <p:cNvPr id="2" name="TextBox 1"/>
          <p:cNvSpPr txBox="1"/>
          <p:nvPr/>
        </p:nvSpPr>
        <p:spPr>
          <a:xfrm>
            <a:off x="3754886" y="792205"/>
            <a:ext cx="1802096" cy="369332"/>
          </a:xfrm>
          <a:prstGeom prst="rect">
            <a:avLst/>
          </a:prstGeom>
          <a:noFill/>
        </p:spPr>
        <p:txBody>
          <a:bodyPr wrap="none" rtlCol="0">
            <a:spAutoFit/>
          </a:bodyPr>
          <a:lstStyle/>
          <a:p>
            <a:r>
              <a:rPr lang="en-US" sz="1800" b="1" dirty="0" smtClean="0">
                <a:solidFill>
                  <a:srgbClr val="604878"/>
                </a:solidFill>
              </a:rPr>
              <a:t>Design Principles</a:t>
            </a:r>
            <a:endParaRPr lang="en-IN" sz="1800" b="1" dirty="0">
              <a:solidFill>
                <a:srgbClr val="604878"/>
              </a:solidFill>
            </a:endParaRPr>
          </a:p>
        </p:txBody>
      </p:sp>
      <p:sp>
        <p:nvSpPr>
          <p:cNvPr id="41"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Performance Efficiency</a:t>
            </a:r>
            <a:endParaRPr lang="en-US" sz="2400" b="1" dirty="0">
              <a:solidFill>
                <a:srgbClr val="604878"/>
              </a:solidFill>
            </a:endParaRPr>
          </a:p>
        </p:txBody>
      </p:sp>
      <p:pic>
        <p:nvPicPr>
          <p:cNvPr id="42" name="Picture 41"/>
          <p:cNvPicPr>
            <a:picLocks noChangeAspect="1"/>
          </p:cNvPicPr>
          <p:nvPr/>
        </p:nvPicPr>
        <p:blipFill>
          <a:blip r:embed="rId5">
            <a:clrChange>
              <a:clrFrom>
                <a:srgbClr val="92E0BF"/>
              </a:clrFrom>
              <a:clrTo>
                <a:srgbClr val="92E0BF">
                  <a:alpha val="0"/>
                </a:srgbClr>
              </a:clrTo>
            </a:clrChange>
            <a:extLst>
              <a:ext uri="{28A0092B-C50C-407E-A947-70E740481C1C}">
                <a14:useLocalDpi xmlns:a14="http://schemas.microsoft.com/office/drawing/2010/main" val="0"/>
              </a:ext>
            </a:extLst>
          </a:blip>
          <a:stretch>
            <a:fillRect/>
          </a:stretch>
        </p:blipFill>
        <p:spPr>
          <a:xfrm>
            <a:off x="5495265" y="2571750"/>
            <a:ext cx="2589790" cy="194234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81498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91"/>
                                        </p:tgtEl>
                                      </p:cBhvr>
                                    </p:animEffect>
                                    <p:animScale>
                                      <p:cBhvr>
                                        <p:cTn id="12" dur="250" autoRev="1" fill="hold"/>
                                        <p:tgtEl>
                                          <p:spTgt spid="9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90"/>
                                        </p:tgtEl>
                                      </p:cBhvr>
                                    </p:animEffect>
                                    <p:animScale>
                                      <p:cBhvr>
                                        <p:cTn id="18" dur="250" autoRev="1" fill="hold"/>
                                        <p:tgtEl>
                                          <p:spTgt spid="9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94"/>
                                        </p:tgtEl>
                                      </p:cBhvr>
                                    </p:animEffect>
                                    <p:animScale>
                                      <p:cBhvr>
                                        <p:cTn id="41" dur="250" autoRev="1" fill="hold"/>
                                        <p:tgtEl>
                                          <p:spTgt spid="94"/>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100"/>
                                        </p:tgtEl>
                                      </p:cBhvr>
                                    </p:animEffect>
                                    <p:animScale>
                                      <p:cBhvr>
                                        <p:cTn id="64" dur="250" autoRev="1" fill="hold"/>
                                        <p:tgtEl>
                                          <p:spTgt spid="100"/>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29"/>
                                        </p:tgtEl>
                                      </p:cBhvr>
                                    </p:animEffect>
                                    <p:animScale>
                                      <p:cBhvr>
                                        <p:cTn id="67" dur="250" autoRev="1" fill="hold"/>
                                        <p:tgtEl>
                                          <p:spTgt spid="29"/>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95"/>
                                        </p:tgtEl>
                                      </p:cBhvr>
                                    </p:animEffect>
                                    <p:animScale>
                                      <p:cBhvr>
                                        <p:cTn id="70" dur="250" autoRev="1" fill="hold"/>
                                        <p:tgtEl>
                                          <p:spTgt spid="95"/>
                                        </p:tgtEl>
                                      </p:cBhvr>
                                      <p:by x="105000" y="105000"/>
                                    </p:animScale>
                                  </p:childTnLst>
                                </p:cTn>
                              </p:par>
                              <p:par>
                                <p:cTn id="71" presetID="22" presetClass="entr" presetSubtype="8"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89" grpId="0" animBg="1"/>
      <p:bldP spid="91" grpId="0"/>
      <p:bldP spid="91" grpId="1"/>
      <p:bldP spid="92" grpId="0" animBg="1"/>
      <p:bldP spid="92" grpId="1" animBg="1"/>
      <p:bldP spid="93" grpId="0"/>
      <p:bldP spid="93" grpId="1"/>
      <p:bldP spid="93" grpId="2"/>
      <p:bldP spid="99" grpId="0" animBg="1"/>
      <p:bldP spid="100" grpId="0"/>
      <p:bldP spid="10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555CAAC9-F1B6-4667-A1AB-408DC19E3A66}"/>
              </a:ext>
            </a:extLst>
          </p:cNvPr>
          <p:cNvGrpSpPr/>
          <p:nvPr/>
        </p:nvGrpSpPr>
        <p:grpSpPr>
          <a:xfrm>
            <a:off x="5681513" y="1650514"/>
            <a:ext cx="3289430" cy="2387230"/>
            <a:chOff x="-271198" y="1491270"/>
            <a:chExt cx="3257312" cy="294537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After you have implemented your architecture you will need to monitor </a:t>
              </a:r>
              <a:r>
                <a:rPr lang="en-US" sz="1200" noProof="1" smtClean="0">
                  <a:solidFill>
                    <a:prstClr val="black">
                      <a:lumMod val="65000"/>
                      <a:lumOff val="35000"/>
                    </a:prstClr>
                  </a:solidFill>
                </a:rPr>
                <a:t>its performance </a:t>
              </a:r>
              <a:r>
                <a:rPr lang="en-US" sz="1200" noProof="1">
                  <a:solidFill>
                    <a:prstClr val="black">
                      <a:lumMod val="65000"/>
                      <a:lumOff val="35000"/>
                    </a:prstClr>
                  </a:solidFill>
                </a:rPr>
                <a:t>so that you can remediate any issues before your customers are </a:t>
              </a:r>
              <a:r>
                <a:rPr lang="en-US" sz="1200" noProof="1" smtClean="0">
                  <a:solidFill>
                    <a:prstClr val="black">
                      <a:lumMod val="65000"/>
                      <a:lumOff val="35000"/>
                    </a:prstClr>
                  </a:solidFill>
                </a:rPr>
                <a:t>aware. Monitoring </a:t>
              </a:r>
              <a:r>
                <a:rPr lang="en-US" sz="1200" noProof="1">
                  <a:solidFill>
                    <a:prstClr val="black">
                      <a:lumMod val="65000"/>
                      <a:lumOff val="35000"/>
                    </a:prstClr>
                  </a:solidFill>
                </a:rPr>
                <a:t>metrics should be used to raise alarms when thresholds are breached.</a:t>
              </a: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03</a:t>
              </a:r>
              <a:endParaRPr lang="en-US" b="1" dirty="0">
                <a:solidFill>
                  <a:prstClr val="white"/>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61"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444646" y="1650516"/>
            <a:ext cx="3289430" cy="2387230"/>
            <a:chOff x="-271198" y="1491270"/>
            <a:chExt cx="3257312" cy="294537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The optimal solution for a particular system will vary based on the kind of </a:t>
              </a:r>
              <a:r>
                <a:rPr lang="en-US" sz="1200" noProof="1" smtClean="0">
                  <a:solidFill>
                    <a:prstClr val="black">
                      <a:lumMod val="65000"/>
                      <a:lumOff val="35000"/>
                    </a:prstClr>
                  </a:solidFill>
                </a:rPr>
                <a:t>workload you </a:t>
              </a:r>
              <a:r>
                <a:rPr lang="en-US" sz="1200" noProof="1">
                  <a:solidFill>
                    <a:prstClr val="black">
                      <a:lumMod val="65000"/>
                      <a:lumOff val="35000"/>
                    </a:prstClr>
                  </a:solidFill>
                </a:rPr>
                <a:t>have, often with multiple approaches combined. Well-architected systems </a:t>
              </a:r>
              <a:r>
                <a:rPr lang="en-US" sz="1200" noProof="1" smtClean="0">
                  <a:solidFill>
                    <a:prstClr val="black">
                      <a:lumMod val="65000"/>
                      <a:lumOff val="35000"/>
                    </a:prstClr>
                  </a:solidFill>
                </a:rPr>
                <a:t>use multiple </a:t>
              </a:r>
              <a:r>
                <a:rPr lang="en-US" sz="1200" noProof="1">
                  <a:solidFill>
                    <a:prstClr val="black">
                      <a:lumMod val="65000"/>
                      <a:lumOff val="35000"/>
                    </a:prstClr>
                  </a:solidFill>
                </a:rPr>
                <a:t>solutions and enable different features to improve performance.</a:t>
              </a: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3604" y="151022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prstClr val="white"/>
                  </a:solidFill>
                </a:rPr>
                <a:t>01</a:t>
              </a: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grpSp>
        <p:nvGrpSpPr>
          <p:cNvPr id="46" name="Group 45">
            <a:extLst>
              <a:ext uri="{FF2B5EF4-FFF2-40B4-BE49-F238E27FC236}">
                <a16:creationId xmlns:a16="http://schemas.microsoft.com/office/drawing/2014/main" xmlns="" id="{555CAAC9-F1B6-4667-A1AB-408DC19E3A66}"/>
              </a:ext>
            </a:extLst>
          </p:cNvPr>
          <p:cNvGrpSpPr/>
          <p:nvPr/>
        </p:nvGrpSpPr>
        <p:grpSpPr>
          <a:xfrm>
            <a:off x="3262754" y="1650514"/>
            <a:ext cx="2697860" cy="2387230"/>
            <a:chOff x="314596" y="1491270"/>
            <a:chExt cx="2671518" cy="2945375"/>
          </a:xfrm>
        </p:grpSpPr>
        <p:sp>
          <p:nvSpPr>
            <p:cNvPr id="47"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When architecting solutions, there is a finite set of options that you can choose </a:t>
              </a:r>
              <a:r>
                <a:rPr lang="en-US" sz="1200" noProof="1" smtClean="0">
                  <a:solidFill>
                    <a:prstClr val="black">
                      <a:lumMod val="65000"/>
                      <a:lumOff val="35000"/>
                    </a:prstClr>
                  </a:solidFill>
                </a:rPr>
                <a:t>from. However</a:t>
              </a:r>
              <a:r>
                <a:rPr lang="en-US" sz="1200" noProof="1">
                  <a:solidFill>
                    <a:prstClr val="black">
                      <a:lumMod val="65000"/>
                      <a:lumOff val="35000"/>
                    </a:prstClr>
                  </a:solidFill>
                </a:rPr>
                <a:t>, over time new technologies and approaches become available that </a:t>
              </a:r>
              <a:r>
                <a:rPr lang="en-US" sz="1200" noProof="1" smtClean="0">
                  <a:solidFill>
                    <a:prstClr val="black">
                      <a:lumMod val="65000"/>
                      <a:lumOff val="35000"/>
                    </a:prstClr>
                  </a:solidFill>
                </a:rPr>
                <a:t>could improve </a:t>
              </a:r>
              <a:r>
                <a:rPr lang="en-US" sz="1200" noProof="1">
                  <a:solidFill>
                    <a:prstClr val="black">
                      <a:lumMod val="65000"/>
                      <a:lumOff val="35000"/>
                    </a:prstClr>
                  </a:solidFill>
                </a:rPr>
                <a:t>the performance of your architecture.</a:t>
              </a:r>
            </a:p>
          </p:txBody>
        </p:sp>
        <p:sp>
          <p:nvSpPr>
            <p:cNvPr id="48"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9"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0"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1"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02</a:t>
              </a:r>
              <a:endParaRPr lang="en-US" b="1" dirty="0">
                <a:solidFill>
                  <a:prstClr val="white"/>
                </a:solidFill>
              </a:endParaRPr>
            </a:p>
          </p:txBody>
        </p:sp>
        <p:sp>
          <p:nvSpPr>
            <p:cNvPr id="52"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grpSp>
      <p:sp>
        <p:nvSpPr>
          <p:cNvPr id="2" name="TextBox 1"/>
          <p:cNvSpPr txBox="1"/>
          <p:nvPr/>
        </p:nvSpPr>
        <p:spPr>
          <a:xfrm>
            <a:off x="1162125" y="1383282"/>
            <a:ext cx="869149" cy="307777"/>
          </a:xfrm>
          <a:prstGeom prst="rect">
            <a:avLst/>
          </a:prstGeom>
          <a:noFill/>
        </p:spPr>
        <p:txBody>
          <a:bodyPr wrap="none" rtlCol="0">
            <a:spAutoFit/>
          </a:bodyPr>
          <a:lstStyle/>
          <a:p>
            <a:r>
              <a:rPr lang="en-US" sz="1400" b="1" dirty="0">
                <a:solidFill>
                  <a:prstClr val="black"/>
                </a:solidFill>
              </a:rPr>
              <a:t>Selection</a:t>
            </a:r>
            <a:endParaRPr lang="en-IN" sz="1400" b="1" dirty="0">
              <a:solidFill>
                <a:prstClr val="black"/>
              </a:solidFill>
            </a:endParaRPr>
          </a:p>
        </p:txBody>
      </p:sp>
      <p:sp>
        <p:nvSpPr>
          <p:cNvPr id="62" name="TextBox 61"/>
          <p:cNvSpPr txBox="1"/>
          <p:nvPr/>
        </p:nvSpPr>
        <p:spPr>
          <a:xfrm>
            <a:off x="4145842" y="1383283"/>
            <a:ext cx="723660" cy="307777"/>
          </a:xfrm>
          <a:prstGeom prst="rect">
            <a:avLst/>
          </a:prstGeom>
          <a:noFill/>
        </p:spPr>
        <p:txBody>
          <a:bodyPr wrap="none" rtlCol="0">
            <a:spAutoFit/>
          </a:bodyPr>
          <a:lstStyle/>
          <a:p>
            <a:r>
              <a:rPr lang="en-US" sz="1400" b="1" dirty="0">
                <a:solidFill>
                  <a:prstClr val="black"/>
                </a:solidFill>
              </a:rPr>
              <a:t>Review</a:t>
            </a:r>
            <a:endParaRPr lang="en-IN" sz="1400" b="1" dirty="0">
              <a:solidFill>
                <a:prstClr val="black"/>
              </a:solidFill>
            </a:endParaRPr>
          </a:p>
        </p:txBody>
      </p:sp>
      <p:sp>
        <p:nvSpPr>
          <p:cNvPr id="63" name="TextBox 62"/>
          <p:cNvSpPr txBox="1"/>
          <p:nvPr/>
        </p:nvSpPr>
        <p:spPr>
          <a:xfrm>
            <a:off x="7253531" y="1358379"/>
            <a:ext cx="1026115" cy="307777"/>
          </a:xfrm>
          <a:prstGeom prst="rect">
            <a:avLst/>
          </a:prstGeom>
          <a:noFill/>
        </p:spPr>
        <p:txBody>
          <a:bodyPr wrap="none" rtlCol="0">
            <a:spAutoFit/>
          </a:bodyPr>
          <a:lstStyle/>
          <a:p>
            <a:r>
              <a:rPr lang="en-US" sz="1400" b="1" dirty="0">
                <a:solidFill>
                  <a:prstClr val="black"/>
                </a:solidFill>
              </a:rPr>
              <a:t>Monitoring</a:t>
            </a:r>
            <a:endParaRPr lang="en-IN" sz="1400" b="1" dirty="0">
              <a:solidFill>
                <a:prstClr val="black"/>
              </a:solidFill>
            </a:endParaRPr>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450913" y="4150356"/>
            <a:ext cx="2342530" cy="523220"/>
          </a:xfrm>
          <a:prstGeom prst="rect">
            <a:avLst/>
          </a:prstGeom>
          <a:noFill/>
        </p:spPr>
        <p:txBody>
          <a:bodyPr wrap="square" rtlCol="0">
            <a:spAutoFit/>
          </a:bodyPr>
          <a:lstStyle/>
          <a:p>
            <a:r>
              <a:rPr lang="en-US" sz="1400" b="1" dirty="0" smtClean="0">
                <a:solidFill>
                  <a:prstClr val="black"/>
                </a:solidFill>
              </a:rPr>
              <a:t>Key AWS Service: Services in compute, storage and more</a:t>
            </a:r>
            <a:endParaRPr lang="en-IN" sz="1400" b="1" dirty="0">
              <a:solidFill>
                <a:prstClr val="black"/>
              </a:solidFill>
            </a:endParaRPr>
          </a:p>
        </p:txBody>
      </p:sp>
      <p:sp>
        <p:nvSpPr>
          <p:cNvPr id="32" name="TextBox 31"/>
          <p:cNvSpPr txBox="1"/>
          <p:nvPr/>
        </p:nvSpPr>
        <p:spPr>
          <a:xfrm>
            <a:off x="6324639" y="4111255"/>
            <a:ext cx="2883901" cy="523220"/>
          </a:xfrm>
          <a:prstGeom prst="rect">
            <a:avLst/>
          </a:prstGeom>
          <a:noFill/>
        </p:spPr>
        <p:txBody>
          <a:bodyPr wrap="square" rtlCol="0">
            <a:spAutoFit/>
          </a:bodyPr>
          <a:lstStyle/>
          <a:p>
            <a:pPr algn="ctr"/>
            <a:r>
              <a:rPr lang="en-US" sz="1400" b="1" dirty="0" smtClean="0">
                <a:solidFill>
                  <a:prstClr val="black"/>
                </a:solidFill>
              </a:rPr>
              <a:t>Key AWS Service</a:t>
            </a:r>
            <a:r>
              <a:rPr lang="en-US" sz="1400" b="1" dirty="0">
                <a:solidFill>
                  <a:prstClr val="black"/>
                </a:solidFill>
              </a:rPr>
              <a:t>: Amazon </a:t>
            </a:r>
            <a:r>
              <a:rPr lang="en-US" sz="1400" b="1" dirty="0" err="1">
                <a:solidFill>
                  <a:prstClr val="black"/>
                </a:solidFill>
              </a:rPr>
              <a:t>CloudWatch</a:t>
            </a:r>
            <a:endParaRPr lang="en-US" sz="1400" b="1" dirty="0" smtClean="0">
              <a:solidFill>
                <a:prstClr val="black"/>
              </a:solidFill>
            </a:endParaRPr>
          </a:p>
        </p:txBody>
      </p:sp>
      <p:sp>
        <p:nvSpPr>
          <p:cNvPr id="33" name="TextBox 32"/>
          <p:cNvSpPr txBox="1"/>
          <p:nvPr/>
        </p:nvSpPr>
        <p:spPr>
          <a:xfrm>
            <a:off x="3242639" y="4147612"/>
            <a:ext cx="2728778" cy="523220"/>
          </a:xfrm>
          <a:prstGeom prst="rect">
            <a:avLst/>
          </a:prstGeom>
          <a:noFill/>
        </p:spPr>
        <p:txBody>
          <a:bodyPr wrap="square" rtlCol="0">
            <a:spAutoFit/>
          </a:bodyPr>
          <a:lstStyle/>
          <a:p>
            <a:pPr algn="ctr"/>
            <a:r>
              <a:rPr lang="en-US" sz="1400" b="1" dirty="0">
                <a:solidFill>
                  <a:prstClr val="black"/>
                </a:solidFill>
              </a:rPr>
              <a:t>The AWS Blog and the What's New section on the AWS website</a:t>
            </a:r>
          </a:p>
        </p:txBody>
      </p:sp>
      <p:sp>
        <p:nvSpPr>
          <p:cNvPr id="35"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Performance Efficiency</a:t>
            </a:r>
            <a:endParaRPr lang="en-US" sz="2400" b="1" dirty="0">
              <a:solidFill>
                <a:srgbClr val="604878"/>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723897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Cost Optimization</a:t>
            </a:r>
            <a:endParaRPr lang="en-US" sz="2400" b="1" dirty="0">
              <a:solidFill>
                <a:srgbClr val="604878"/>
              </a:solidFill>
            </a:endParaRPr>
          </a:p>
        </p:txBody>
      </p:sp>
      <p:sp>
        <p:nvSpPr>
          <p:cNvPr id="16" name="Rounded Rectangle 15"/>
          <p:cNvSpPr/>
          <p:nvPr/>
        </p:nvSpPr>
        <p:spPr>
          <a:xfrm>
            <a:off x="4664467" y="1154281"/>
            <a:ext cx="4109663" cy="1392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Cost </a:t>
            </a:r>
            <a:r>
              <a:rPr lang="en-US" dirty="0">
                <a:solidFill>
                  <a:prstClr val="black"/>
                </a:solidFill>
              </a:rPr>
              <a:t>optimization pillar refers to </a:t>
            </a:r>
            <a:r>
              <a:rPr lang="en-US" dirty="0" smtClean="0">
                <a:solidFill>
                  <a:prstClr val="black"/>
                </a:solidFill>
              </a:rPr>
              <a:t>the </a:t>
            </a:r>
            <a:r>
              <a:rPr lang="en-US" dirty="0">
                <a:solidFill>
                  <a:prstClr val="black"/>
                </a:solidFill>
              </a:rPr>
              <a:t>ability to run systems to deliver business value at the lowest price  point.</a:t>
            </a:r>
            <a:endParaRPr lang="en-IN" dirty="0">
              <a:solidFill>
                <a:prstClr val="black"/>
              </a:solidFill>
            </a:endParaRPr>
          </a:p>
        </p:txBody>
      </p:sp>
      <p:sp>
        <p:nvSpPr>
          <p:cNvPr id="7" name="TextBox 6"/>
          <p:cNvSpPr txBox="1"/>
          <p:nvPr/>
        </p:nvSpPr>
        <p:spPr>
          <a:xfrm>
            <a:off x="3507215" y="3909215"/>
            <a:ext cx="393056" cy="338554"/>
          </a:xfrm>
          <a:prstGeom prst="rect">
            <a:avLst/>
          </a:prstGeom>
          <a:noFill/>
        </p:spPr>
        <p:txBody>
          <a:bodyPr wrap="none" rtlCol="0">
            <a:spAutoFit/>
          </a:bodyPr>
          <a:lstStyle/>
          <a:p>
            <a:r>
              <a:rPr lang="en-US" sz="1600" b="1" dirty="0" smtClean="0">
                <a:solidFill>
                  <a:prstClr val="black"/>
                </a:solidFill>
              </a:rPr>
              <a:t>05</a:t>
            </a:r>
            <a:endParaRPr lang="en-IN" sz="1600" b="1" dirty="0">
              <a:solidFill>
                <a:prstClr val="black"/>
              </a:solidFill>
            </a:endParaRPr>
          </a:p>
        </p:txBody>
      </p:sp>
      <p:sp>
        <p:nvSpPr>
          <p:cNvPr id="47" name="Isosceles Triangle 46"/>
          <p:cNvSpPr/>
          <p:nvPr/>
        </p:nvSpPr>
        <p:spPr>
          <a:xfrm>
            <a:off x="767594" y="1400230"/>
            <a:ext cx="3348256" cy="1381908"/>
          </a:xfrm>
          <a:prstGeom prst="triangle">
            <a:avLst/>
          </a:prstGeom>
          <a:solidFill>
            <a:srgbClr val="F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8" name="Isosceles Triangle 47"/>
          <p:cNvSpPr/>
          <p:nvPr/>
        </p:nvSpPr>
        <p:spPr>
          <a:xfrm>
            <a:off x="950971" y="1487501"/>
            <a:ext cx="2981500" cy="1230538"/>
          </a:xfrm>
          <a:prstGeom prst="triangle">
            <a:avLst/>
          </a:prstGeom>
          <a:solidFill>
            <a:srgbClr val="FF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4" name="Group 3"/>
          <p:cNvGrpSpPr/>
          <p:nvPr/>
        </p:nvGrpSpPr>
        <p:grpSpPr>
          <a:xfrm>
            <a:off x="1395808" y="2844367"/>
            <a:ext cx="667314" cy="1183533"/>
            <a:chOff x="1395808" y="2844367"/>
            <a:chExt cx="667314" cy="1183533"/>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08" y="2844367"/>
              <a:ext cx="667314" cy="1121304"/>
            </a:xfrm>
            <a:prstGeom prst="rect">
              <a:avLst/>
            </a:prstGeom>
          </p:spPr>
        </p:pic>
        <p:sp>
          <p:nvSpPr>
            <p:cNvPr id="38" name="Rounded Rectangle 37"/>
            <p:cNvSpPr/>
            <p:nvPr/>
          </p:nvSpPr>
          <p:spPr>
            <a:xfrm>
              <a:off x="1448046"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 name="Group 2"/>
          <p:cNvGrpSpPr/>
          <p:nvPr/>
        </p:nvGrpSpPr>
        <p:grpSpPr>
          <a:xfrm>
            <a:off x="2054339" y="2844367"/>
            <a:ext cx="667314" cy="1403402"/>
            <a:chOff x="2054339" y="2844367"/>
            <a:chExt cx="667314" cy="1403402"/>
          </a:xfrm>
        </p:grpSpPr>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39" y="2844367"/>
              <a:ext cx="667314" cy="1335875"/>
            </a:xfrm>
            <a:prstGeom prst="rect">
              <a:avLst/>
            </a:prstGeom>
          </p:spPr>
        </p:pic>
        <p:sp>
          <p:nvSpPr>
            <p:cNvPr id="39" name="Rounded Rectangle 38"/>
            <p:cNvSpPr/>
            <p:nvPr/>
          </p:nvSpPr>
          <p:spPr>
            <a:xfrm>
              <a:off x="2125475" y="4203094"/>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5" name="Group 4"/>
          <p:cNvGrpSpPr/>
          <p:nvPr/>
        </p:nvGrpSpPr>
        <p:grpSpPr>
          <a:xfrm>
            <a:off x="2709267" y="2844366"/>
            <a:ext cx="667314" cy="1183534"/>
            <a:chOff x="2709267" y="2844366"/>
            <a:chExt cx="667314" cy="1183534"/>
          </a:xfrm>
        </p:grpSpPr>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67" y="2844366"/>
              <a:ext cx="667314" cy="1121304"/>
            </a:xfrm>
            <a:prstGeom prst="rect">
              <a:avLst/>
            </a:prstGeom>
          </p:spPr>
        </p:pic>
        <p:sp>
          <p:nvSpPr>
            <p:cNvPr id="40" name="Rounded Rectangle 39"/>
            <p:cNvSpPr/>
            <p:nvPr/>
          </p:nvSpPr>
          <p:spPr>
            <a:xfrm>
              <a:off x="2780402" y="3983225"/>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6" name="Group 5"/>
          <p:cNvGrpSpPr/>
          <p:nvPr/>
        </p:nvGrpSpPr>
        <p:grpSpPr>
          <a:xfrm>
            <a:off x="3336293" y="2837444"/>
            <a:ext cx="667314" cy="941278"/>
            <a:chOff x="3336293" y="2837444"/>
            <a:chExt cx="667314" cy="941278"/>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293" y="2837444"/>
              <a:ext cx="667314" cy="872126"/>
            </a:xfrm>
            <a:prstGeom prst="rect">
              <a:avLst/>
            </a:prstGeom>
          </p:spPr>
        </p:pic>
        <p:sp>
          <p:nvSpPr>
            <p:cNvPr id="41" name="Rounded Rectangle 40"/>
            <p:cNvSpPr/>
            <p:nvPr/>
          </p:nvSpPr>
          <p:spPr>
            <a:xfrm>
              <a:off x="3407428" y="3734047"/>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pic>
        <p:nvPicPr>
          <p:cNvPr id="35" name="Picture 2" descr="Image result for AW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86" y="1942905"/>
            <a:ext cx="1299954" cy="5283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9664" y="2844367"/>
            <a:ext cx="667314" cy="934355"/>
            <a:chOff x="3056810" y="3448478"/>
            <a:chExt cx="667314" cy="934355"/>
          </a:xfrm>
        </p:grpSpPr>
        <p:sp>
          <p:nvSpPr>
            <p:cNvPr id="37" name="Rounded Rectangle 36"/>
            <p:cNvSpPr/>
            <p:nvPr/>
          </p:nvSpPr>
          <p:spPr>
            <a:xfrm>
              <a:off x="3111168" y="4338158"/>
              <a:ext cx="525043" cy="44675"/>
            </a:xfrm>
            <a:prstGeom prst="roundRect">
              <a:avLst/>
            </a:prstGeom>
            <a:solidFill>
              <a:srgbClr val="FE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810" y="3448478"/>
              <a:ext cx="667314" cy="872126"/>
            </a:xfrm>
            <a:prstGeom prst="rect">
              <a:avLst/>
            </a:prstGeom>
          </p:spPr>
        </p:pic>
      </p:grpSp>
      <p:grpSp>
        <p:nvGrpSpPr>
          <p:cNvPr id="22" name="Group 21"/>
          <p:cNvGrpSpPr/>
          <p:nvPr/>
        </p:nvGrpSpPr>
        <p:grpSpPr>
          <a:xfrm>
            <a:off x="4316159" y="1138356"/>
            <a:ext cx="4531046" cy="3382198"/>
            <a:chOff x="3932471" y="1233585"/>
            <a:chExt cx="4531046" cy="3382198"/>
          </a:xfrm>
        </p:grpSpPr>
        <p:sp>
          <p:nvSpPr>
            <p:cNvPr id="23" name="TextBox 22"/>
            <p:cNvSpPr txBox="1"/>
            <p:nvPr/>
          </p:nvSpPr>
          <p:spPr>
            <a:xfrm>
              <a:off x="3932471" y="1233585"/>
              <a:ext cx="4531046" cy="523220"/>
            </a:xfrm>
            <a:prstGeom prst="rect">
              <a:avLst/>
            </a:prstGeom>
            <a:noFill/>
          </p:spPr>
          <p:txBody>
            <a:bodyPr wrap="square" rtlCol="0">
              <a:spAutoFit/>
            </a:bodyPr>
            <a:lstStyle/>
            <a:p>
              <a:pPr algn="ctr"/>
              <a:r>
                <a:rPr lang="en-US" sz="1400" b="1" dirty="0" smtClean="0">
                  <a:solidFill>
                    <a:prstClr val="black"/>
                  </a:solidFill>
                </a:rPr>
                <a:t>How do we build the foundation of Cost Optimization pillar in our framework?</a:t>
              </a:r>
              <a:endParaRPr lang="en-IN" sz="1400" b="1" dirty="0">
                <a:solidFill>
                  <a:prstClr val="black"/>
                </a:solidFill>
              </a:endParaRPr>
            </a:p>
          </p:txBody>
        </p:sp>
        <p:pic>
          <p:nvPicPr>
            <p:cNvPr id="24" name="Picture 2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93" b="10112"/>
            <a:stretch/>
          </p:blipFill>
          <p:spPr>
            <a:xfrm>
              <a:off x="4572754" y="1907859"/>
              <a:ext cx="3227749" cy="2707924"/>
            </a:xfrm>
            <a:prstGeom prst="rect">
              <a:avLst/>
            </a:prstGeom>
          </p:spPr>
        </p:pic>
      </p:grpSp>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28844" y="2340392"/>
            <a:ext cx="3125098" cy="234382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2831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01917" y="851080"/>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a:extLst>
              <a:ext uri="{FF2B5EF4-FFF2-40B4-BE49-F238E27FC236}">
                <a16:creationId xmlns:a16="http://schemas.microsoft.com/office/drawing/2014/main" xmlns="" id="{DC58A8B6-8F64-46BD-A172-49CA5EE487B5}"/>
              </a:ext>
            </a:extLst>
          </p:cNvPr>
          <p:cNvSpPr/>
          <p:nvPr/>
        </p:nvSpPr>
        <p:spPr>
          <a:xfrm>
            <a:off x="1736996" y="4431596"/>
            <a:ext cx="873236" cy="240708"/>
          </a:xfrm>
          <a:prstGeom prst="ellipse">
            <a:avLst/>
          </a:prstGeom>
          <a:solidFill>
            <a:srgbClr val="A2B969"/>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2" name="Oval">
            <a:extLst>
              <a:ext uri="{FF2B5EF4-FFF2-40B4-BE49-F238E27FC236}">
                <a16:creationId xmlns:a16="http://schemas.microsoft.com/office/drawing/2014/main" xmlns="" id="{433A8E3F-44F7-47EC-892D-4EADD8D8EF3D}"/>
              </a:ext>
            </a:extLst>
          </p:cNvPr>
          <p:cNvSpPr/>
          <p:nvPr/>
        </p:nvSpPr>
        <p:spPr>
          <a:xfrm>
            <a:off x="2554239" y="440140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3" name="Oval">
            <a:extLst>
              <a:ext uri="{FF2B5EF4-FFF2-40B4-BE49-F238E27FC236}">
                <a16:creationId xmlns:a16="http://schemas.microsoft.com/office/drawing/2014/main" xmlns="" id="{DCBB740C-DA2A-4EB3-B88A-6B27DF16BF44}"/>
              </a:ext>
            </a:extLst>
          </p:cNvPr>
          <p:cNvSpPr/>
          <p:nvPr/>
        </p:nvSpPr>
        <p:spPr>
          <a:xfrm>
            <a:off x="3311308" y="429900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4" name="Oval">
            <a:extLst>
              <a:ext uri="{FF2B5EF4-FFF2-40B4-BE49-F238E27FC236}">
                <a16:creationId xmlns:a16="http://schemas.microsoft.com/office/drawing/2014/main" xmlns="" id="{A529EB65-8A3C-4535-9A72-6C82EEDF9B59}"/>
              </a:ext>
            </a:extLst>
          </p:cNvPr>
          <p:cNvSpPr/>
          <p:nvPr/>
        </p:nvSpPr>
        <p:spPr>
          <a:xfrm>
            <a:off x="4068377" y="4196611"/>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5" name="Oval">
            <a:extLst>
              <a:ext uri="{FF2B5EF4-FFF2-40B4-BE49-F238E27FC236}">
                <a16:creationId xmlns:a16="http://schemas.microsoft.com/office/drawing/2014/main" xmlns="" id="{F7E6E4A4-2BE5-46DB-8527-1E6F4DD2E258}"/>
              </a:ext>
            </a:extLst>
          </p:cNvPr>
          <p:cNvSpPr/>
          <p:nvPr/>
        </p:nvSpPr>
        <p:spPr>
          <a:xfrm>
            <a:off x="4825446" y="4094216"/>
            <a:ext cx="873236" cy="240708"/>
          </a:xfrm>
          <a:prstGeom prst="ellipse">
            <a:avLst/>
          </a:prstGeom>
          <a:solidFill>
            <a:sysClr val="window" lastClr="FFFFFF">
              <a:lumMod val="75000"/>
            </a:sysClr>
          </a:solidFill>
          <a:ln w="12700">
            <a:miter lim="400000"/>
          </a:ln>
        </p:spPr>
        <p:txBody>
          <a:bodyPr lIns="28575" tIns="28575" rIns="28575" bIns="28575" anchor="ctr"/>
          <a:lstStyle/>
          <a:p>
            <a:pPr defTabSz="914400">
              <a:defRPr sz="3000">
                <a:solidFill>
                  <a:srgbClr val="FFFFFF"/>
                </a:solidFill>
              </a:defRPr>
            </a:pPr>
            <a:endParaRPr sz="2250" kern="0">
              <a:solidFill>
                <a:srgbClr val="FFFFFF"/>
              </a:solidFill>
            </a:endParaRPr>
          </a:p>
        </p:txBody>
      </p:sp>
      <p:sp>
        <p:nvSpPr>
          <p:cNvPr id="28" name="Cylinder 15">
            <a:extLst>
              <a:ext uri="{FF2B5EF4-FFF2-40B4-BE49-F238E27FC236}">
                <a16:creationId xmlns:a16="http://schemas.microsoft.com/office/drawing/2014/main" xmlns="" id="{D11F3FB7-7B70-40C1-9848-D9DE243D3258}"/>
              </a:ext>
            </a:extLst>
          </p:cNvPr>
          <p:cNvSpPr/>
          <p:nvPr/>
        </p:nvSpPr>
        <p:spPr>
          <a:xfrm>
            <a:off x="4686002" y="3138810"/>
            <a:ext cx="870980" cy="1142547"/>
          </a:xfrm>
          <a:prstGeom prst="can">
            <a:avLst>
              <a:gd name="adj" fmla="val 27994"/>
            </a:avLst>
          </a:prstGeom>
          <a:gradFill flip="none" rotWithShape="1">
            <a:gsLst>
              <a:gs pos="0">
                <a:srgbClr val="004976"/>
              </a:gs>
              <a:gs pos="34000">
                <a:srgbClr val="1AA8FE"/>
              </a:gs>
              <a:gs pos="100000">
                <a:srgbClr val="1AA8FE"/>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4000" b="1" kern="0" dirty="0" smtClean="0">
                <a:solidFill>
                  <a:prstClr val="black"/>
                </a:solidFill>
                <a:effectLst>
                  <a:outerShdw blurRad="38100" dist="38100" dir="2700000" algn="tl">
                    <a:srgbClr val="000000">
                      <a:alpha val="43137"/>
                    </a:srgbClr>
                  </a:outerShdw>
                </a:effectLst>
              </a:rPr>
              <a:t>04</a:t>
            </a:r>
          </a:p>
        </p:txBody>
      </p:sp>
      <p:sp>
        <p:nvSpPr>
          <p:cNvPr id="29" name="Cylinder 16">
            <a:extLst>
              <a:ext uri="{FF2B5EF4-FFF2-40B4-BE49-F238E27FC236}">
                <a16:creationId xmlns:a16="http://schemas.microsoft.com/office/drawing/2014/main" xmlns="" id="{527D4092-544A-4E29-B3E9-CA4BF30F6967}"/>
              </a:ext>
            </a:extLst>
          </p:cNvPr>
          <p:cNvSpPr/>
          <p:nvPr/>
        </p:nvSpPr>
        <p:spPr>
          <a:xfrm>
            <a:off x="3959815" y="3452510"/>
            <a:ext cx="870980" cy="923674"/>
          </a:xfrm>
          <a:prstGeom prst="can">
            <a:avLst>
              <a:gd name="adj" fmla="val 29407"/>
            </a:avLst>
          </a:prstGeom>
          <a:gradFill flip="none" rotWithShape="1">
            <a:gsLst>
              <a:gs pos="0">
                <a:srgbClr val="FFCC4C">
                  <a:lumMod val="50000"/>
                </a:srgbClr>
              </a:gs>
              <a:gs pos="34000">
                <a:srgbClr val="FFCC4C"/>
              </a:gs>
              <a:gs pos="100000">
                <a:srgbClr val="FFCC4C"/>
              </a:gs>
            </a:gsLst>
            <a:lin ang="0" scaled="0"/>
            <a:tileRect/>
          </a:gradFill>
          <a:ln>
            <a:noFill/>
          </a:ln>
        </p:spPr>
        <p:txBody>
          <a:bodyPr rot="0" spcFirstLastPara="0" vertOverflow="overflow" horzOverflow="overflow" vert="horz" wrap="square" lIns="182880" tIns="548640" rIns="68580" bIns="0" numCol="1" spcCol="0" rtlCol="0" fromWordArt="0" anchor="b" anchorCtr="0" forceAA="0" compatLnSpc="1">
            <a:prstTxWarp prst="textNoShape">
              <a:avLst/>
            </a:prstTxWarp>
            <a:noAutofit/>
          </a:bodyPr>
          <a:lstStyle/>
          <a:p>
            <a:pPr algn="ctr" defTabSz="914400">
              <a:defRPr/>
            </a:pPr>
            <a:r>
              <a:rPr lang="en-US" sz="3200" b="1" kern="0" dirty="0" smtClean="0">
                <a:solidFill>
                  <a:prstClr val="black"/>
                </a:solidFill>
                <a:effectLst>
                  <a:outerShdw blurRad="38100" dist="38100" dir="2700000" algn="tl">
                    <a:srgbClr val="000000">
                      <a:alpha val="43137"/>
                    </a:srgbClr>
                  </a:outerShdw>
                </a:effectLst>
              </a:rPr>
              <a:t>03</a:t>
            </a:r>
          </a:p>
        </p:txBody>
      </p:sp>
      <p:sp>
        <p:nvSpPr>
          <p:cNvPr id="30" name="Cylinder 17">
            <a:extLst>
              <a:ext uri="{FF2B5EF4-FFF2-40B4-BE49-F238E27FC236}">
                <a16:creationId xmlns:a16="http://schemas.microsoft.com/office/drawing/2014/main" xmlns="" id="{FF89C54F-583E-4FC3-BB07-97B68D303ED1}"/>
              </a:ext>
            </a:extLst>
          </p:cNvPr>
          <p:cNvSpPr/>
          <p:nvPr/>
        </p:nvSpPr>
        <p:spPr>
          <a:xfrm>
            <a:off x="3234856" y="3751217"/>
            <a:ext cx="870980" cy="724920"/>
          </a:xfrm>
          <a:prstGeom prst="can">
            <a:avLst>
              <a:gd name="adj" fmla="val 33206"/>
            </a:avLst>
          </a:prstGeom>
          <a:gradFill flip="none" rotWithShape="1">
            <a:gsLst>
              <a:gs pos="0">
                <a:srgbClr val="3C444A"/>
              </a:gs>
              <a:gs pos="34000">
                <a:srgbClr val="6F7E89"/>
              </a:gs>
              <a:gs pos="100000">
                <a:srgbClr val="6F7E89"/>
              </a:gs>
            </a:gsLst>
            <a:lin ang="0" scaled="0"/>
            <a:tileRect/>
          </a:gradFill>
          <a:ln>
            <a:noFill/>
          </a:ln>
        </p:spPr>
        <p:txBody>
          <a:bodyPr rot="0" spcFirstLastPara="0" vertOverflow="overflow" horzOverflow="overflow" vert="horz" wrap="square" lIns="68580" tIns="548640" rIns="68580" bIns="0" numCol="1" spcCol="0" rtlCol="0" fromWordArt="0" anchor="b" anchorCtr="0" forceAA="0" compatLnSpc="1">
            <a:prstTxWarp prst="textNoShape">
              <a:avLst/>
            </a:prstTxWarp>
            <a:noAutofit/>
          </a:bodyPr>
          <a:lstStyle/>
          <a:p>
            <a:pPr algn="ctr" defTabSz="914400">
              <a:defRPr/>
            </a:pPr>
            <a:r>
              <a:rPr lang="en-US" sz="2400" b="1" kern="0" dirty="0" smtClean="0">
                <a:solidFill>
                  <a:prstClr val="black"/>
                </a:solidFill>
                <a:effectLst>
                  <a:outerShdw blurRad="38100" dist="38100" dir="2700000" algn="tl">
                    <a:srgbClr val="000000">
                      <a:alpha val="43137"/>
                    </a:srgbClr>
                  </a:outerShdw>
                </a:effectLst>
              </a:rPr>
              <a:t>02</a:t>
            </a:r>
          </a:p>
        </p:txBody>
      </p:sp>
      <p:sp>
        <p:nvSpPr>
          <p:cNvPr id="31" name="Cylinder 18">
            <a:extLst>
              <a:ext uri="{FF2B5EF4-FFF2-40B4-BE49-F238E27FC236}">
                <a16:creationId xmlns:a16="http://schemas.microsoft.com/office/drawing/2014/main" xmlns="" id="{709EFC94-37D6-4930-9597-95632A32FF15}"/>
              </a:ext>
            </a:extLst>
          </p:cNvPr>
          <p:cNvSpPr/>
          <p:nvPr/>
        </p:nvSpPr>
        <p:spPr>
          <a:xfrm>
            <a:off x="2487053" y="4076543"/>
            <a:ext cx="870980" cy="511610"/>
          </a:xfrm>
          <a:prstGeom prst="can">
            <a:avLst>
              <a:gd name="adj" fmla="val 44237"/>
            </a:avLst>
          </a:prstGeom>
          <a:gradFill flip="none" rotWithShape="1">
            <a:gsLst>
              <a:gs pos="0">
                <a:srgbClr val="8E0000"/>
              </a:gs>
              <a:gs pos="34000">
                <a:srgbClr val="C00000"/>
              </a:gs>
              <a:gs pos="100000">
                <a:srgbClr val="C00000"/>
              </a:gs>
            </a:gsLst>
            <a:lin ang="0" scaled="0"/>
            <a:tileRect/>
          </a:gradFill>
          <a:ln>
            <a:noFill/>
          </a:ln>
        </p:spPr>
        <p:txBody>
          <a:bodyPr vert="horz" wrap="square" lIns="68580" tIns="640080" rIns="68580" bIns="0" numCol="1" anchor="b" anchorCtr="0" compatLnSpc="1">
            <a:prstTxWarp prst="textNoShape">
              <a:avLst/>
            </a:prstTxWarp>
          </a:bodyPr>
          <a:lstStyle/>
          <a:p>
            <a:pPr algn="ctr" defTabSz="914400">
              <a:defRPr/>
            </a:pPr>
            <a:r>
              <a:rPr lang="en-US" sz="2000" b="1" kern="0" dirty="0" smtClean="0">
                <a:solidFill>
                  <a:prstClr val="black"/>
                </a:solidFill>
                <a:effectLst>
                  <a:outerShdw blurRad="38100" dist="38100" dir="2700000" algn="tl">
                    <a:srgbClr val="000000">
                      <a:alpha val="43137"/>
                    </a:srgbClr>
                  </a:outerShdw>
                </a:effectLst>
              </a:rPr>
              <a:t>01</a:t>
            </a:r>
          </a:p>
        </p:txBody>
      </p:sp>
      <p:sp>
        <p:nvSpPr>
          <p:cNvPr id="32" name="Shape">
            <a:extLst>
              <a:ext uri="{FF2B5EF4-FFF2-40B4-BE49-F238E27FC236}">
                <a16:creationId xmlns:a16="http://schemas.microsoft.com/office/drawing/2014/main" xmlns="" id="{C9DEA284-9E5E-4C5C-BAF7-616D13AD4C76}"/>
              </a:ext>
            </a:extLst>
          </p:cNvPr>
          <p:cNvSpPr/>
          <p:nvPr/>
        </p:nvSpPr>
        <p:spPr>
          <a:xfrm>
            <a:off x="3234856" y="397411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3" name="Shape">
            <a:extLst>
              <a:ext uri="{FF2B5EF4-FFF2-40B4-BE49-F238E27FC236}">
                <a16:creationId xmlns:a16="http://schemas.microsoft.com/office/drawing/2014/main" xmlns="" id="{268E431F-7C70-481C-BAF0-6A27D9AB1507}"/>
              </a:ext>
            </a:extLst>
          </p:cNvPr>
          <p:cNvSpPr/>
          <p:nvPr/>
        </p:nvSpPr>
        <p:spPr>
          <a:xfrm>
            <a:off x="2487053" y="4259084"/>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4" name="Shape">
            <a:extLst>
              <a:ext uri="{FF2B5EF4-FFF2-40B4-BE49-F238E27FC236}">
                <a16:creationId xmlns:a16="http://schemas.microsoft.com/office/drawing/2014/main" xmlns="" id="{AB1B750E-BFA9-4F23-908E-E84285E63BDF}"/>
              </a:ext>
            </a:extLst>
          </p:cNvPr>
          <p:cNvSpPr/>
          <p:nvPr/>
        </p:nvSpPr>
        <p:spPr>
          <a:xfrm>
            <a:off x="3959816" y="3705599"/>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sp>
        <p:nvSpPr>
          <p:cNvPr id="36" name="Shape">
            <a:extLst>
              <a:ext uri="{FF2B5EF4-FFF2-40B4-BE49-F238E27FC236}">
                <a16:creationId xmlns:a16="http://schemas.microsoft.com/office/drawing/2014/main" xmlns="" id="{7B64B1B9-ABF2-41FA-8676-C2EBE58711D4}"/>
              </a:ext>
            </a:extLst>
          </p:cNvPr>
          <p:cNvSpPr/>
          <p:nvPr/>
        </p:nvSpPr>
        <p:spPr>
          <a:xfrm>
            <a:off x="4686002" y="3402356"/>
            <a:ext cx="774451" cy="152033"/>
          </a:xfrm>
          <a:custGeom>
            <a:avLst/>
            <a:gdLst/>
            <a:ahLst/>
            <a:cxnLst>
              <a:cxn ang="0">
                <a:pos x="wd2" y="hd2"/>
              </a:cxn>
              <a:cxn ang="5400000">
                <a:pos x="wd2" y="hd2"/>
              </a:cxn>
              <a:cxn ang="10800000">
                <a:pos x="wd2" y="hd2"/>
              </a:cxn>
              <a:cxn ang="16200000">
                <a:pos x="wd2" y="hd2"/>
              </a:cxn>
            </a:cxnLst>
            <a:rect l="0" t="0" r="r" b="b"/>
            <a:pathLst>
              <a:path w="21484" h="21600" extrusionOk="0">
                <a:moveTo>
                  <a:pt x="21247" y="9191"/>
                </a:moveTo>
                <a:lnTo>
                  <a:pt x="18033" y="8928"/>
                </a:lnTo>
                <a:lnTo>
                  <a:pt x="19134" y="13079"/>
                </a:lnTo>
                <a:cubicBezTo>
                  <a:pt x="17971" y="13924"/>
                  <a:pt x="16805" y="14652"/>
                  <a:pt x="15638" y="15119"/>
                </a:cubicBezTo>
                <a:cubicBezTo>
                  <a:pt x="13801" y="15905"/>
                  <a:pt x="11961" y="15891"/>
                  <a:pt x="10118" y="15424"/>
                </a:cubicBezTo>
                <a:cubicBezTo>
                  <a:pt x="8278" y="15017"/>
                  <a:pt x="6444" y="14055"/>
                  <a:pt x="4638" y="12322"/>
                </a:cubicBezTo>
                <a:cubicBezTo>
                  <a:pt x="3736" y="11448"/>
                  <a:pt x="2841" y="10298"/>
                  <a:pt x="1987" y="8608"/>
                </a:cubicBezTo>
                <a:cubicBezTo>
                  <a:pt x="1561" y="7778"/>
                  <a:pt x="1143" y="6817"/>
                  <a:pt x="764" y="5506"/>
                </a:cubicBezTo>
                <a:cubicBezTo>
                  <a:pt x="406" y="4180"/>
                  <a:pt x="36" y="2447"/>
                  <a:pt x="2" y="0"/>
                </a:cubicBezTo>
                <a:cubicBezTo>
                  <a:pt x="-29" y="2491"/>
                  <a:pt x="324" y="4588"/>
                  <a:pt x="676" y="6103"/>
                </a:cubicBezTo>
                <a:cubicBezTo>
                  <a:pt x="1043" y="7647"/>
                  <a:pt x="1456" y="8841"/>
                  <a:pt x="1879" y="9890"/>
                </a:cubicBezTo>
                <a:cubicBezTo>
                  <a:pt x="2735" y="11900"/>
                  <a:pt x="3637" y="13298"/>
                  <a:pt x="4544" y="14449"/>
                </a:cubicBezTo>
                <a:cubicBezTo>
                  <a:pt x="6364" y="16735"/>
                  <a:pt x="8230" y="17784"/>
                  <a:pt x="10093" y="18265"/>
                </a:cubicBezTo>
                <a:cubicBezTo>
                  <a:pt x="11034" y="18468"/>
                  <a:pt x="11941" y="18498"/>
                  <a:pt x="12891" y="18439"/>
                </a:cubicBezTo>
                <a:cubicBezTo>
                  <a:pt x="13827" y="18279"/>
                  <a:pt x="14760" y="17930"/>
                  <a:pt x="15684" y="17289"/>
                </a:cubicBezTo>
                <a:cubicBezTo>
                  <a:pt x="16608" y="16677"/>
                  <a:pt x="17527" y="15890"/>
                  <a:pt x="18440" y="14973"/>
                </a:cubicBezTo>
                <a:cubicBezTo>
                  <a:pt x="18716" y="14667"/>
                  <a:pt x="18991" y="14317"/>
                  <a:pt x="19264" y="13997"/>
                </a:cubicBezTo>
                <a:cubicBezTo>
                  <a:pt x="19273" y="14216"/>
                  <a:pt x="19276" y="14434"/>
                  <a:pt x="19262" y="14652"/>
                </a:cubicBezTo>
                <a:lnTo>
                  <a:pt x="18755" y="21600"/>
                </a:lnTo>
                <a:lnTo>
                  <a:pt x="21392" y="11390"/>
                </a:lnTo>
                <a:cubicBezTo>
                  <a:pt x="21571" y="10705"/>
                  <a:pt x="21474" y="9220"/>
                  <a:pt x="21247" y="9191"/>
                </a:cubicBezTo>
                <a:close/>
              </a:path>
            </a:pathLst>
          </a:custGeom>
          <a:solidFill>
            <a:schemeClr val="tx1">
              <a:alpha val="60000"/>
            </a:schemeClr>
          </a:solidFill>
          <a:ln>
            <a:noFill/>
          </a:ln>
        </p:spPr>
        <p:txBody>
          <a:bodyPr vert="horz" wrap="square" lIns="68580" tIns="34290" rIns="68580" bIns="34290" numCol="1" anchor="t" anchorCtr="0" compatLnSpc="1">
            <a:prstTxWarp prst="textNoShape">
              <a:avLst/>
            </a:prstTxWarp>
          </a:bodyPr>
          <a:lstStyle/>
          <a:p>
            <a:pPr defTabSz="914400">
              <a:defRPr/>
            </a:pPr>
            <a:endParaRPr sz="1800" kern="0" smtClean="0">
              <a:solidFill>
                <a:prstClr val="black"/>
              </a:solidFill>
            </a:endParaRPr>
          </a:p>
        </p:txBody>
      </p:sp>
      <p:cxnSp>
        <p:nvCxnSpPr>
          <p:cNvPr id="14" name="Elbow Connector 13"/>
          <p:cNvCxnSpPr/>
          <p:nvPr/>
        </p:nvCxnSpPr>
        <p:spPr>
          <a:xfrm flipV="1">
            <a:off x="5757048" y="3280004"/>
            <a:ext cx="775569" cy="187922"/>
          </a:xfrm>
          <a:prstGeom prst="bentConnector3">
            <a:avLst>
              <a:gd name="adj1" fmla="val 50000"/>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136370" y="4232527"/>
            <a:ext cx="987944" cy="0"/>
          </a:xfrm>
          <a:prstGeom prst="straightConnector1">
            <a:avLst/>
          </a:prstGeom>
          <a:ln w="28575">
            <a:solidFill>
              <a:schemeClr val="tx2">
                <a:lumMod val="90000"/>
                <a:lumOff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775058" y="1683855"/>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Pay only for the computing resources that </a:t>
            </a:r>
            <a:r>
              <a:rPr lang="en-US" dirty="0" smtClean="0">
                <a:solidFill>
                  <a:prstClr val="black"/>
                </a:solidFill>
              </a:rPr>
              <a:t>you require </a:t>
            </a:r>
            <a:r>
              <a:rPr lang="en-US" dirty="0">
                <a:solidFill>
                  <a:prstClr val="black"/>
                </a:solidFill>
              </a:rPr>
              <a:t>and increase or decrease usage depending on business requirements, not </a:t>
            </a:r>
            <a:r>
              <a:rPr lang="en-US" dirty="0" smtClean="0">
                <a:solidFill>
                  <a:prstClr val="black"/>
                </a:solidFill>
              </a:rPr>
              <a:t>by using </a:t>
            </a:r>
            <a:r>
              <a:rPr lang="en-US" dirty="0">
                <a:solidFill>
                  <a:prstClr val="black"/>
                </a:solidFill>
              </a:rPr>
              <a:t>elaborate forecasting.</a:t>
            </a:r>
            <a:endParaRPr lang="en-IN" dirty="0">
              <a:solidFill>
                <a:prstClr val="black"/>
              </a:solidFill>
            </a:endParaRPr>
          </a:p>
        </p:txBody>
      </p:sp>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34" y="3801619"/>
            <a:ext cx="419704" cy="419704"/>
          </a:xfrm>
          <a:prstGeom prst="rect">
            <a:avLst/>
          </a:prstGeom>
        </p:spPr>
      </p:pic>
      <p:sp>
        <p:nvSpPr>
          <p:cNvPr id="91" name="TextBox 90"/>
          <p:cNvSpPr txBox="1"/>
          <p:nvPr/>
        </p:nvSpPr>
        <p:spPr>
          <a:xfrm>
            <a:off x="775058" y="1287696"/>
            <a:ext cx="2608919" cy="338554"/>
          </a:xfrm>
          <a:prstGeom prst="rect">
            <a:avLst/>
          </a:prstGeom>
          <a:noFill/>
        </p:spPr>
        <p:txBody>
          <a:bodyPr wrap="none" rtlCol="0">
            <a:spAutoFit/>
          </a:bodyPr>
          <a:lstStyle/>
          <a:p>
            <a:r>
              <a:rPr lang="en-US" sz="1600" b="1" dirty="0">
                <a:solidFill>
                  <a:prstClr val="black"/>
                </a:solidFill>
              </a:rPr>
              <a:t>Adopt a consumption model</a:t>
            </a:r>
            <a:endParaRPr lang="en-IN" sz="1600" b="1" dirty="0">
              <a:solidFill>
                <a:prstClr val="black"/>
              </a:solidFill>
            </a:endParaRPr>
          </a:p>
        </p:txBody>
      </p:sp>
      <p:sp>
        <p:nvSpPr>
          <p:cNvPr id="92" name="Rounded Rectangle 91"/>
          <p:cNvSpPr/>
          <p:nvPr/>
        </p:nvSpPr>
        <p:spPr>
          <a:xfrm>
            <a:off x="777502" y="1696254"/>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Measure the business output of the workload and </a:t>
            </a:r>
            <a:r>
              <a:rPr lang="en-US" dirty="0" smtClean="0">
                <a:solidFill>
                  <a:prstClr val="black"/>
                </a:solidFill>
              </a:rPr>
              <a:t>the costs </a:t>
            </a:r>
            <a:r>
              <a:rPr lang="en-US" dirty="0">
                <a:solidFill>
                  <a:prstClr val="black"/>
                </a:solidFill>
              </a:rPr>
              <a:t>associated with delivering it. Use this measure to know the gains you </a:t>
            </a:r>
            <a:r>
              <a:rPr lang="en-US" dirty="0" smtClean="0">
                <a:solidFill>
                  <a:prstClr val="black"/>
                </a:solidFill>
              </a:rPr>
              <a:t>make from </a:t>
            </a:r>
            <a:r>
              <a:rPr lang="en-US" dirty="0">
                <a:solidFill>
                  <a:prstClr val="black"/>
                </a:solidFill>
              </a:rPr>
              <a:t>increasing output and reducing costs.</a:t>
            </a:r>
            <a:endParaRPr lang="en-IN" dirty="0">
              <a:solidFill>
                <a:prstClr val="black"/>
              </a:solidFill>
            </a:endParaRPr>
          </a:p>
        </p:txBody>
      </p:sp>
      <p:sp>
        <p:nvSpPr>
          <p:cNvPr id="93" name="TextBox 92"/>
          <p:cNvSpPr txBox="1"/>
          <p:nvPr/>
        </p:nvSpPr>
        <p:spPr>
          <a:xfrm>
            <a:off x="777502" y="1309998"/>
            <a:ext cx="2421304" cy="338554"/>
          </a:xfrm>
          <a:prstGeom prst="rect">
            <a:avLst/>
          </a:prstGeom>
          <a:noFill/>
        </p:spPr>
        <p:txBody>
          <a:bodyPr wrap="none" rtlCol="0">
            <a:spAutoFit/>
          </a:bodyPr>
          <a:lstStyle/>
          <a:p>
            <a:r>
              <a:rPr lang="en-US" sz="1600" b="1" dirty="0">
                <a:solidFill>
                  <a:prstClr val="black"/>
                </a:solidFill>
              </a:rPr>
              <a:t>Measure overall efficiency</a:t>
            </a:r>
            <a:endParaRPr lang="en-IN" sz="1600" b="1" dirty="0">
              <a:solidFill>
                <a:prstClr val="black"/>
              </a:solidFill>
            </a:endParaRP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075" y="3426309"/>
            <a:ext cx="445410" cy="445410"/>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842" y="3243445"/>
            <a:ext cx="443882" cy="443882"/>
          </a:xfrm>
          <a:prstGeom prst="rect">
            <a:avLst/>
          </a:prstGeom>
        </p:spPr>
      </p:pic>
      <p:pic>
        <p:nvPicPr>
          <p:cNvPr id="96" name="Picture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822" y="2879399"/>
            <a:ext cx="437936" cy="437936"/>
          </a:xfrm>
          <a:prstGeom prst="rect">
            <a:avLst/>
          </a:prstGeom>
        </p:spPr>
      </p:pic>
      <p:sp>
        <p:nvSpPr>
          <p:cNvPr id="99" name="Rounded Rectangle 98"/>
          <p:cNvSpPr/>
          <p:nvPr/>
        </p:nvSpPr>
        <p:spPr>
          <a:xfrm>
            <a:off x="783614" y="1714253"/>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AWS does the heavy lifting </a:t>
            </a:r>
            <a:r>
              <a:rPr lang="en-US" dirty="0" smtClean="0">
                <a:solidFill>
                  <a:prstClr val="black"/>
                </a:solidFill>
              </a:rPr>
              <a:t>of racking</a:t>
            </a:r>
            <a:r>
              <a:rPr lang="en-US" dirty="0">
                <a:solidFill>
                  <a:prstClr val="black"/>
                </a:solidFill>
              </a:rPr>
              <a:t>, stacking, and powering servers, so you can focus on your customers </a:t>
            </a:r>
            <a:r>
              <a:rPr lang="en-US" dirty="0" smtClean="0">
                <a:solidFill>
                  <a:prstClr val="black"/>
                </a:solidFill>
              </a:rPr>
              <a:t>and organization </a:t>
            </a:r>
            <a:r>
              <a:rPr lang="en-US" dirty="0">
                <a:solidFill>
                  <a:prstClr val="black"/>
                </a:solidFill>
              </a:rPr>
              <a:t>projects rather than on IT infrastructure.</a:t>
            </a:r>
          </a:p>
        </p:txBody>
      </p:sp>
      <p:sp>
        <p:nvSpPr>
          <p:cNvPr id="100" name="TextBox 99"/>
          <p:cNvSpPr txBox="1"/>
          <p:nvPr/>
        </p:nvSpPr>
        <p:spPr>
          <a:xfrm>
            <a:off x="733069" y="1318094"/>
            <a:ext cx="4239943" cy="338554"/>
          </a:xfrm>
          <a:prstGeom prst="rect">
            <a:avLst/>
          </a:prstGeom>
          <a:noFill/>
        </p:spPr>
        <p:txBody>
          <a:bodyPr wrap="none" rtlCol="0">
            <a:spAutoFit/>
          </a:bodyPr>
          <a:lstStyle/>
          <a:p>
            <a:r>
              <a:rPr lang="en-US" sz="1600" b="1" dirty="0"/>
              <a:t>Stop spending money on data center </a:t>
            </a:r>
            <a:r>
              <a:rPr lang="en-US" sz="1600" b="1" dirty="0" smtClean="0"/>
              <a:t>operations</a:t>
            </a:r>
            <a:endParaRPr lang="en-IN" sz="1600" b="1" dirty="0">
              <a:solidFill>
                <a:prstClr val="black"/>
              </a:solidFill>
            </a:endParaRPr>
          </a:p>
        </p:txBody>
      </p:sp>
      <p:sp>
        <p:nvSpPr>
          <p:cNvPr id="35" name="Rounded Rectangle 34"/>
          <p:cNvSpPr/>
          <p:nvPr/>
        </p:nvSpPr>
        <p:spPr>
          <a:xfrm>
            <a:off x="807146" y="1687041"/>
            <a:ext cx="7217096" cy="97930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The cloud makes it easier to accurately </a:t>
            </a:r>
            <a:r>
              <a:rPr lang="en-US" dirty="0" smtClean="0">
                <a:solidFill>
                  <a:prstClr val="black"/>
                </a:solidFill>
              </a:rPr>
              <a:t>identify the </a:t>
            </a:r>
            <a:r>
              <a:rPr lang="en-US" dirty="0">
                <a:solidFill>
                  <a:prstClr val="black"/>
                </a:solidFill>
              </a:rPr>
              <a:t>usage and cost of systems, which then allows transparent attribution of IT </a:t>
            </a:r>
            <a:r>
              <a:rPr lang="en-US" dirty="0" smtClean="0">
                <a:solidFill>
                  <a:prstClr val="black"/>
                </a:solidFill>
              </a:rPr>
              <a:t>costs to </a:t>
            </a:r>
            <a:r>
              <a:rPr lang="en-US" dirty="0">
                <a:solidFill>
                  <a:prstClr val="black"/>
                </a:solidFill>
              </a:rPr>
              <a:t>individual workload owners</a:t>
            </a:r>
          </a:p>
        </p:txBody>
      </p:sp>
      <p:sp>
        <p:nvSpPr>
          <p:cNvPr id="37" name="TextBox 36"/>
          <p:cNvSpPr txBox="1"/>
          <p:nvPr/>
        </p:nvSpPr>
        <p:spPr>
          <a:xfrm>
            <a:off x="757062" y="1301122"/>
            <a:ext cx="3095976" cy="338554"/>
          </a:xfrm>
          <a:prstGeom prst="rect">
            <a:avLst/>
          </a:prstGeom>
          <a:noFill/>
        </p:spPr>
        <p:txBody>
          <a:bodyPr wrap="none" rtlCol="0">
            <a:spAutoFit/>
          </a:bodyPr>
          <a:lstStyle/>
          <a:p>
            <a:r>
              <a:rPr lang="en-US" sz="1600" b="1" dirty="0">
                <a:solidFill>
                  <a:prstClr val="black"/>
                </a:solidFill>
              </a:rPr>
              <a:t>Analyze and attribute expenditure</a:t>
            </a:r>
            <a:endParaRPr lang="en-IN" sz="1600" b="1" dirty="0">
              <a:solidFill>
                <a:prstClr val="black"/>
              </a:solidFill>
            </a:endParaRPr>
          </a:p>
        </p:txBody>
      </p:sp>
      <p:sp>
        <p:nvSpPr>
          <p:cNvPr id="2" name="TextBox 1"/>
          <p:cNvSpPr txBox="1"/>
          <p:nvPr/>
        </p:nvSpPr>
        <p:spPr>
          <a:xfrm>
            <a:off x="3754886" y="792205"/>
            <a:ext cx="1802096" cy="369332"/>
          </a:xfrm>
          <a:prstGeom prst="rect">
            <a:avLst/>
          </a:prstGeom>
          <a:noFill/>
        </p:spPr>
        <p:txBody>
          <a:bodyPr wrap="none" rtlCol="0">
            <a:spAutoFit/>
          </a:bodyPr>
          <a:lstStyle/>
          <a:p>
            <a:r>
              <a:rPr lang="en-US" sz="1800" b="1" dirty="0" smtClean="0">
                <a:solidFill>
                  <a:srgbClr val="604878"/>
                </a:solidFill>
              </a:rPr>
              <a:t>Design Principles</a:t>
            </a:r>
            <a:endParaRPr lang="en-IN" sz="1800" b="1" dirty="0">
              <a:solidFill>
                <a:srgbClr val="604878"/>
              </a:solidFill>
            </a:endParaRPr>
          </a:p>
        </p:txBody>
      </p:sp>
      <p:sp>
        <p:nvSpPr>
          <p:cNvPr id="41"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Cost Optimization</a:t>
            </a:r>
            <a:endParaRPr lang="en-US" sz="2400" b="1" dirty="0">
              <a:solidFill>
                <a:srgbClr val="604878"/>
              </a:solidFill>
            </a:endParaRPr>
          </a:p>
        </p:txBody>
      </p:sp>
      <p:pic>
        <p:nvPicPr>
          <p:cNvPr id="3" name="Picture 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0631" y="2322551"/>
            <a:ext cx="2638630" cy="1978974"/>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41005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91"/>
                                        </p:tgtEl>
                                      </p:cBhvr>
                                    </p:animEffect>
                                    <p:animScale>
                                      <p:cBhvr>
                                        <p:cTn id="12" dur="250" autoRev="1" fill="hold"/>
                                        <p:tgtEl>
                                          <p:spTgt spid="9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1"/>
                                        </p:tgtEl>
                                      </p:cBhvr>
                                    </p:animEffect>
                                    <p:animScale>
                                      <p:cBhvr>
                                        <p:cTn id="15" dur="250" autoRev="1" fill="hold"/>
                                        <p:tgtEl>
                                          <p:spTgt spid="31"/>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90"/>
                                        </p:tgtEl>
                                      </p:cBhvr>
                                    </p:animEffect>
                                    <p:animScale>
                                      <p:cBhvr>
                                        <p:cTn id="18" dur="250" autoRev="1" fill="hold"/>
                                        <p:tgtEl>
                                          <p:spTgt spid="9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500" tmFilter="0, 0; .2, .5; .8, .5; 1, 0"/>
                                        <p:tgtEl>
                                          <p:spTgt spid="93"/>
                                        </p:tgtEl>
                                      </p:cBhvr>
                                    </p:animEffect>
                                    <p:animScale>
                                      <p:cBhvr>
                                        <p:cTn id="38" dur="250" autoRev="1" fill="hold"/>
                                        <p:tgtEl>
                                          <p:spTgt spid="93"/>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94"/>
                                        </p:tgtEl>
                                      </p:cBhvr>
                                    </p:animEffect>
                                    <p:animScale>
                                      <p:cBhvr>
                                        <p:cTn id="41" dur="250" autoRev="1" fill="hold"/>
                                        <p:tgtEl>
                                          <p:spTgt spid="94"/>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100"/>
                                        </p:tgtEl>
                                      </p:cBhvr>
                                    </p:animEffect>
                                    <p:animScale>
                                      <p:cBhvr>
                                        <p:cTn id="64" dur="250" autoRev="1" fill="hold"/>
                                        <p:tgtEl>
                                          <p:spTgt spid="100"/>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29"/>
                                        </p:tgtEl>
                                      </p:cBhvr>
                                    </p:animEffect>
                                    <p:animScale>
                                      <p:cBhvr>
                                        <p:cTn id="67" dur="250" autoRev="1" fill="hold"/>
                                        <p:tgtEl>
                                          <p:spTgt spid="29"/>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95"/>
                                        </p:tgtEl>
                                      </p:cBhvr>
                                    </p:animEffect>
                                    <p:animScale>
                                      <p:cBhvr>
                                        <p:cTn id="70" dur="250" autoRev="1" fill="hold"/>
                                        <p:tgtEl>
                                          <p:spTgt spid="95"/>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0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9"/>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1" nodeType="clickEffect">
                                  <p:stCondLst>
                                    <p:cond delay="0"/>
                                  </p:stCondLst>
                                  <p:childTnLst>
                                    <p:animEffect transition="out" filter="fade">
                                      <p:cBhvr>
                                        <p:cTn id="89" dur="500" tmFilter="0, 0; .2, .5; .8, .5; 1, 0"/>
                                        <p:tgtEl>
                                          <p:spTgt spid="37"/>
                                        </p:tgtEl>
                                      </p:cBhvr>
                                    </p:animEffect>
                                    <p:animScale>
                                      <p:cBhvr>
                                        <p:cTn id="90" dur="250" autoRev="1" fill="hold"/>
                                        <p:tgtEl>
                                          <p:spTgt spid="37"/>
                                        </p:tgtEl>
                                      </p:cBhvr>
                                      <p:by x="105000" y="105000"/>
                                    </p:animScale>
                                  </p:childTnLst>
                                </p:cTn>
                              </p:par>
                              <p:par>
                                <p:cTn id="91" presetID="26" presetClass="emph" presetSubtype="0" fill="hold" grpId="0" nodeType="withEffect">
                                  <p:stCondLst>
                                    <p:cond delay="0"/>
                                  </p:stCondLst>
                                  <p:childTnLst>
                                    <p:animEffect transition="out" filter="fade">
                                      <p:cBhvr>
                                        <p:cTn id="92" dur="500" tmFilter="0, 0; .2, .5; .8, .5; 1, 0"/>
                                        <p:tgtEl>
                                          <p:spTgt spid="28"/>
                                        </p:tgtEl>
                                      </p:cBhvr>
                                    </p:animEffect>
                                    <p:animScale>
                                      <p:cBhvr>
                                        <p:cTn id="93" dur="250" autoRev="1" fill="hold"/>
                                        <p:tgtEl>
                                          <p:spTgt spid="28"/>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96"/>
                                        </p:tgtEl>
                                      </p:cBhvr>
                                    </p:animEffect>
                                    <p:animScale>
                                      <p:cBhvr>
                                        <p:cTn id="96" dur="250" autoRev="1" fill="hold"/>
                                        <p:tgtEl>
                                          <p:spTgt spid="96"/>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6" grpId="0" animBg="1"/>
      <p:bldP spid="89" grpId="0" animBg="1"/>
      <p:bldP spid="91" grpId="0"/>
      <p:bldP spid="91" grpId="1"/>
      <p:bldP spid="92" grpId="0" animBg="1"/>
      <p:bldP spid="92" grpId="1" animBg="1"/>
      <p:bldP spid="93" grpId="0"/>
      <p:bldP spid="93" grpId="1"/>
      <p:bldP spid="93" grpId="2"/>
      <p:bldP spid="99" grpId="0" animBg="1"/>
      <p:bldP spid="99" grpId="1" animBg="1"/>
      <p:bldP spid="100" grpId="0"/>
      <p:bldP spid="100" grpId="1"/>
      <p:bldP spid="100" grpId="2"/>
      <p:bldP spid="35" grpId="0" animBg="1"/>
      <p:bldP spid="37" grpId="0"/>
      <p:bldP spid="3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555CAAC9-F1B6-4667-A1AB-408DC19E3A66}"/>
              </a:ext>
            </a:extLst>
          </p:cNvPr>
          <p:cNvGrpSpPr/>
          <p:nvPr/>
        </p:nvGrpSpPr>
        <p:grpSpPr>
          <a:xfrm>
            <a:off x="5681513" y="1650514"/>
            <a:ext cx="3289430" cy="2387230"/>
            <a:chOff x="-271198" y="1491270"/>
            <a:chExt cx="3257312" cy="2945375"/>
          </a:xfrm>
        </p:grpSpPr>
        <p:sp>
          <p:nvSpPr>
            <p:cNvPr id="55"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Optimally matching supply to demand delivers the lowest cost for a workload, </a:t>
              </a:r>
              <a:r>
                <a:rPr lang="en-US" sz="1200" noProof="1" smtClean="0">
                  <a:solidFill>
                    <a:prstClr val="black">
                      <a:lumMod val="65000"/>
                      <a:lumOff val="35000"/>
                    </a:prstClr>
                  </a:solidFill>
                </a:rPr>
                <a:t>but there </a:t>
              </a:r>
              <a:r>
                <a:rPr lang="en-US" sz="1200" noProof="1">
                  <a:solidFill>
                    <a:prstClr val="black">
                      <a:lumMod val="65000"/>
                      <a:lumOff val="35000"/>
                    </a:prstClr>
                  </a:solidFill>
                </a:rPr>
                <a:t>also needs to be sufficient extra supply to allow for provisioning time </a:t>
              </a:r>
              <a:r>
                <a:rPr lang="en-US" sz="1200" noProof="1" smtClean="0">
                  <a:solidFill>
                    <a:prstClr val="black">
                      <a:lumMod val="65000"/>
                      <a:lumOff val="35000"/>
                    </a:prstClr>
                  </a:solidFill>
                </a:rPr>
                <a:t>and individual </a:t>
              </a:r>
              <a:r>
                <a:rPr lang="en-US" sz="1200" noProof="1">
                  <a:solidFill>
                    <a:prstClr val="black">
                      <a:lumMod val="65000"/>
                      <a:lumOff val="35000"/>
                    </a:prstClr>
                  </a:solidFill>
                </a:rPr>
                <a:t>resource failures</a:t>
              </a:r>
            </a:p>
          </p:txBody>
        </p:sp>
        <p:sp>
          <p:nvSpPr>
            <p:cNvPr id="56"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2562C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7"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8"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9"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03</a:t>
              </a:r>
              <a:endParaRPr lang="en-US" b="1" dirty="0">
                <a:solidFill>
                  <a:prstClr val="white"/>
                </a:solidFill>
              </a:endParaRPr>
            </a:p>
          </p:txBody>
        </p:sp>
        <p:sp>
          <p:nvSpPr>
            <p:cNvPr id="60"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61"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sp>
        <p:nvSpPr>
          <p:cNvPr id="4" name="Rounded Rectangle 3"/>
          <p:cNvSpPr/>
          <p:nvPr/>
        </p:nvSpPr>
        <p:spPr>
          <a:xfrm>
            <a:off x="301917" y="872126"/>
            <a:ext cx="8544371" cy="29623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38" name="Group 37">
            <a:extLst>
              <a:ext uri="{FF2B5EF4-FFF2-40B4-BE49-F238E27FC236}">
                <a16:creationId xmlns:a16="http://schemas.microsoft.com/office/drawing/2014/main" xmlns="" id="{555CAAC9-F1B6-4667-A1AB-408DC19E3A66}"/>
              </a:ext>
            </a:extLst>
          </p:cNvPr>
          <p:cNvGrpSpPr/>
          <p:nvPr/>
        </p:nvGrpSpPr>
        <p:grpSpPr>
          <a:xfrm>
            <a:off x="-401064" y="1643038"/>
            <a:ext cx="3289430" cy="2387230"/>
            <a:chOff x="-271198" y="1491270"/>
            <a:chExt cx="3257312" cy="2945375"/>
          </a:xfrm>
        </p:grpSpPr>
        <p:sp>
          <p:nvSpPr>
            <p:cNvPr id="39"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smtClean="0">
                  <a:solidFill>
                    <a:prstClr val="black">
                      <a:lumMod val="65000"/>
                      <a:lumOff val="35000"/>
                    </a:prstClr>
                  </a:solidFill>
                </a:rPr>
                <a:t>The capability </a:t>
              </a:r>
              <a:r>
                <a:rPr lang="en-US" sz="1200" noProof="1">
                  <a:solidFill>
                    <a:prstClr val="black">
                      <a:lumMod val="65000"/>
                      <a:lumOff val="35000"/>
                    </a:prstClr>
                  </a:solidFill>
                </a:rPr>
                <a:t>to attribute resource costs to the individual organization or product </a:t>
              </a:r>
              <a:r>
                <a:rPr lang="en-US" sz="1200" noProof="1" smtClean="0">
                  <a:solidFill>
                    <a:prstClr val="black">
                      <a:lumMod val="65000"/>
                      <a:lumOff val="35000"/>
                    </a:prstClr>
                  </a:solidFill>
                </a:rPr>
                <a:t>owners drives </a:t>
              </a:r>
              <a:r>
                <a:rPr lang="en-US" sz="1200" noProof="1">
                  <a:solidFill>
                    <a:prstClr val="black">
                      <a:lumMod val="65000"/>
                      <a:lumOff val="35000"/>
                    </a:prstClr>
                  </a:solidFill>
                </a:rPr>
                <a:t>efficient usage behavior and helps reduce waste</a:t>
              </a:r>
            </a:p>
          </p:txBody>
        </p:sp>
        <p:sp>
          <p:nvSpPr>
            <p:cNvPr id="40"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1"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2"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3" name="TextBox 2">
              <a:extLst>
                <a:ext uri="{FF2B5EF4-FFF2-40B4-BE49-F238E27FC236}">
                  <a16:creationId xmlns:a16="http://schemas.microsoft.com/office/drawing/2014/main" xmlns="" id="{ED1D2A50-9DA4-4329-99AB-6F7A6F4A9393}"/>
                </a:ext>
              </a:extLst>
            </p:cNvPr>
            <p:cNvSpPr txBox="1"/>
            <p:nvPr/>
          </p:nvSpPr>
          <p:spPr>
            <a:xfrm>
              <a:off x="363604" y="1510226"/>
              <a:ext cx="418704"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prstClr val="white"/>
                  </a:solidFill>
                </a:rPr>
                <a:t>01</a:t>
              </a:r>
            </a:p>
          </p:txBody>
        </p:sp>
        <p:sp>
          <p:nvSpPr>
            <p:cNvPr id="44"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5" name="Graphic 6" descr="Hourglass">
              <a:extLst>
                <a:ext uri="{FF2B5EF4-FFF2-40B4-BE49-F238E27FC236}">
                  <a16:creationId xmlns:a16="http://schemas.microsoft.com/office/drawing/2014/main" xmlns="" id="{9AD5CE84-7571-4A47-97A3-0FB74B52A259}"/>
                </a:ext>
              </a:extLst>
            </p:cNvPr>
            <p:cNvSpPr/>
            <p:nvPr/>
          </p:nvSpPr>
          <p:spPr>
            <a:xfrm>
              <a:off x="-271198" y="2462398"/>
              <a:ext cx="213168" cy="304526"/>
            </a:xfrm>
            <a:custGeom>
              <a:avLst/>
              <a:gdLst>
                <a:gd name="connsiteX0" fmla="*/ 151970 w 253283"/>
                <a:gd name="connsiteY0" fmla="*/ 204888 h 361833"/>
                <a:gd name="connsiteX1" fmla="*/ 192676 w 253283"/>
                <a:gd name="connsiteY1" fmla="*/ 262329 h 361833"/>
                <a:gd name="connsiteX2" fmla="*/ 60607 w 253283"/>
                <a:gd name="connsiteY2" fmla="*/ 262329 h 361833"/>
                <a:gd name="connsiteX3" fmla="*/ 101313 w 253283"/>
                <a:gd name="connsiteY3" fmla="*/ 204888 h 361833"/>
                <a:gd name="connsiteX4" fmla="*/ 113073 w 253283"/>
                <a:gd name="connsiteY4" fmla="*/ 180917 h 361833"/>
                <a:gd name="connsiteX5" fmla="*/ 101313 w 253283"/>
                <a:gd name="connsiteY5" fmla="*/ 156945 h 361833"/>
                <a:gd name="connsiteX6" fmla="*/ 39349 w 253283"/>
                <a:gd name="connsiteY6" fmla="*/ 27138 h 361833"/>
                <a:gd name="connsiteX7" fmla="*/ 214386 w 253283"/>
                <a:gd name="connsiteY7" fmla="*/ 27138 h 361833"/>
                <a:gd name="connsiteX8" fmla="*/ 152422 w 253283"/>
                <a:gd name="connsiteY8" fmla="*/ 156945 h 361833"/>
                <a:gd name="connsiteX9" fmla="*/ 140210 w 253283"/>
                <a:gd name="connsiteY9" fmla="*/ 180917 h 361833"/>
                <a:gd name="connsiteX10" fmla="*/ 151970 w 253283"/>
                <a:gd name="connsiteY10" fmla="*/ 204888 h 361833"/>
                <a:gd name="connsiteX11" fmla="*/ 241071 w 253283"/>
                <a:gd name="connsiteY11" fmla="*/ 27138 h 361833"/>
                <a:gd name="connsiteX12" fmla="*/ 253283 w 253283"/>
                <a:gd name="connsiteY12" fmla="*/ 27138 h 361833"/>
                <a:gd name="connsiteX13" fmla="*/ 253283 w 253283"/>
                <a:gd name="connsiteY13" fmla="*/ 0 h 361833"/>
                <a:gd name="connsiteX14" fmla="*/ 0 w 253283"/>
                <a:gd name="connsiteY14" fmla="*/ 0 h 361833"/>
                <a:gd name="connsiteX15" fmla="*/ 0 w 253283"/>
                <a:gd name="connsiteY15" fmla="*/ 27138 h 361833"/>
                <a:gd name="connsiteX16" fmla="*/ 11760 w 253283"/>
                <a:gd name="connsiteY16" fmla="*/ 27138 h 361833"/>
                <a:gd name="connsiteX17" fmla="*/ 87745 w 253283"/>
                <a:gd name="connsiteY17" fmla="*/ 180917 h 361833"/>
                <a:gd name="connsiteX18" fmla="*/ 11760 w 253283"/>
                <a:gd name="connsiteY18" fmla="*/ 334696 h 361833"/>
                <a:gd name="connsiteX19" fmla="*/ 0 w 253283"/>
                <a:gd name="connsiteY19" fmla="*/ 334696 h 361833"/>
                <a:gd name="connsiteX20" fmla="*/ 0 w 253283"/>
                <a:gd name="connsiteY20" fmla="*/ 361833 h 361833"/>
                <a:gd name="connsiteX21" fmla="*/ 253283 w 253283"/>
                <a:gd name="connsiteY21" fmla="*/ 361833 h 361833"/>
                <a:gd name="connsiteX22" fmla="*/ 253283 w 253283"/>
                <a:gd name="connsiteY22" fmla="*/ 334696 h 361833"/>
                <a:gd name="connsiteX23" fmla="*/ 241071 w 253283"/>
                <a:gd name="connsiteY23" fmla="*/ 334696 h 361833"/>
                <a:gd name="connsiteX24" fmla="*/ 165086 w 253283"/>
                <a:gd name="connsiteY24" fmla="*/ 180917 h 361833"/>
                <a:gd name="connsiteX25" fmla="*/ 241071 w 253283"/>
                <a:gd name="connsiteY25" fmla="*/ 27138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283" h="361833">
                  <a:moveTo>
                    <a:pt x="151970" y="204888"/>
                  </a:moveTo>
                  <a:cubicBezTo>
                    <a:pt x="167348" y="217100"/>
                    <a:pt x="181821" y="238358"/>
                    <a:pt x="192676" y="262329"/>
                  </a:cubicBezTo>
                  <a:lnTo>
                    <a:pt x="60607" y="262329"/>
                  </a:lnTo>
                  <a:cubicBezTo>
                    <a:pt x="71914" y="238358"/>
                    <a:pt x="85935" y="216648"/>
                    <a:pt x="101313" y="204888"/>
                  </a:cubicBezTo>
                  <a:cubicBezTo>
                    <a:pt x="108550" y="199008"/>
                    <a:pt x="113073" y="190415"/>
                    <a:pt x="113073" y="180917"/>
                  </a:cubicBezTo>
                  <a:cubicBezTo>
                    <a:pt x="113073" y="171419"/>
                    <a:pt x="108550" y="162825"/>
                    <a:pt x="101313" y="156945"/>
                  </a:cubicBezTo>
                  <a:cubicBezTo>
                    <a:pt x="70557" y="132974"/>
                    <a:pt x="43872" y="71462"/>
                    <a:pt x="39349" y="27138"/>
                  </a:cubicBezTo>
                  <a:lnTo>
                    <a:pt x="214386" y="27138"/>
                  </a:lnTo>
                  <a:cubicBezTo>
                    <a:pt x="209411" y="71462"/>
                    <a:pt x="183178" y="132974"/>
                    <a:pt x="152422" y="156945"/>
                  </a:cubicBezTo>
                  <a:cubicBezTo>
                    <a:pt x="144733" y="162825"/>
                    <a:pt x="140210" y="171419"/>
                    <a:pt x="140210" y="180917"/>
                  </a:cubicBezTo>
                  <a:cubicBezTo>
                    <a:pt x="140210" y="190415"/>
                    <a:pt x="144733" y="199008"/>
                    <a:pt x="151970" y="204888"/>
                  </a:cubicBezTo>
                  <a:close/>
                  <a:moveTo>
                    <a:pt x="241071" y="27138"/>
                  </a:moveTo>
                  <a:lnTo>
                    <a:pt x="253283" y="27138"/>
                  </a:lnTo>
                  <a:lnTo>
                    <a:pt x="253283" y="0"/>
                  </a:lnTo>
                  <a:lnTo>
                    <a:pt x="0" y="0"/>
                  </a:lnTo>
                  <a:lnTo>
                    <a:pt x="0" y="27138"/>
                  </a:lnTo>
                  <a:lnTo>
                    <a:pt x="11760" y="27138"/>
                  </a:lnTo>
                  <a:cubicBezTo>
                    <a:pt x="16735" y="77342"/>
                    <a:pt x="45681" y="150613"/>
                    <a:pt x="87745" y="180917"/>
                  </a:cubicBezTo>
                  <a:cubicBezTo>
                    <a:pt x="45681" y="211220"/>
                    <a:pt x="16283" y="284491"/>
                    <a:pt x="11760" y="334696"/>
                  </a:cubicBezTo>
                  <a:lnTo>
                    <a:pt x="0" y="334696"/>
                  </a:lnTo>
                  <a:lnTo>
                    <a:pt x="0" y="361833"/>
                  </a:lnTo>
                  <a:lnTo>
                    <a:pt x="253283" y="361833"/>
                  </a:lnTo>
                  <a:lnTo>
                    <a:pt x="253283" y="334696"/>
                  </a:lnTo>
                  <a:lnTo>
                    <a:pt x="241071" y="334696"/>
                  </a:lnTo>
                  <a:cubicBezTo>
                    <a:pt x="236549" y="284491"/>
                    <a:pt x="207150" y="211220"/>
                    <a:pt x="165086" y="180917"/>
                  </a:cubicBezTo>
                  <a:cubicBezTo>
                    <a:pt x="207150" y="150613"/>
                    <a:pt x="236549" y="77342"/>
                    <a:pt x="241071" y="27138"/>
                  </a:cubicBezTo>
                  <a:close/>
                </a:path>
              </a:pathLst>
            </a:custGeom>
            <a:solidFill>
              <a:schemeClr val="bg1"/>
            </a:solidFill>
            <a:ln w="44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endParaRPr>
            </a:p>
          </p:txBody>
        </p:sp>
      </p:grpSp>
      <p:grpSp>
        <p:nvGrpSpPr>
          <p:cNvPr id="46" name="Group 45">
            <a:extLst>
              <a:ext uri="{FF2B5EF4-FFF2-40B4-BE49-F238E27FC236}">
                <a16:creationId xmlns:a16="http://schemas.microsoft.com/office/drawing/2014/main" xmlns="" id="{555CAAC9-F1B6-4667-A1AB-408DC19E3A66}"/>
              </a:ext>
            </a:extLst>
          </p:cNvPr>
          <p:cNvGrpSpPr/>
          <p:nvPr/>
        </p:nvGrpSpPr>
        <p:grpSpPr>
          <a:xfrm>
            <a:off x="3262754" y="1650514"/>
            <a:ext cx="2697860" cy="2387230"/>
            <a:chOff x="314596" y="1491270"/>
            <a:chExt cx="2671518" cy="2945375"/>
          </a:xfrm>
        </p:grpSpPr>
        <p:sp>
          <p:nvSpPr>
            <p:cNvPr id="47" name="Shape">
              <a:extLst>
                <a:ext uri="{FF2B5EF4-FFF2-40B4-BE49-F238E27FC236}">
                  <a16:creationId xmlns:a16="http://schemas.microsoft.com/office/drawing/2014/main" xmlns="" id="{7A2EB3B9-3559-4722-889D-15020FDE1EDF}"/>
                </a:ext>
              </a:extLst>
            </p:cNvPr>
            <p:cNvSpPr/>
            <p:nvPr/>
          </p:nvSpPr>
          <p:spPr>
            <a:xfrm>
              <a:off x="314599" y="1491273"/>
              <a:ext cx="2662292" cy="2936149"/>
            </a:xfrm>
            <a:custGeom>
              <a:avLst/>
              <a:gdLst/>
              <a:ahLst/>
              <a:cxnLst>
                <a:cxn ang="0">
                  <a:pos x="wd2" y="hd2"/>
                </a:cxn>
                <a:cxn ang="5400000">
                  <a:pos x="wd2" y="hd2"/>
                </a:cxn>
                <a:cxn ang="10800000">
                  <a:pos x="wd2" y="hd2"/>
                </a:cxn>
                <a:cxn ang="16200000">
                  <a:pos x="wd2" y="hd2"/>
                </a:cxn>
              </a:cxnLst>
              <a:rect l="0" t="0" r="r" b="b"/>
              <a:pathLst>
                <a:path w="21600" h="21600" extrusionOk="0">
                  <a:moveTo>
                    <a:pt x="20063" y="21600"/>
                  </a:moveTo>
                  <a:lnTo>
                    <a:pt x="1537" y="21600"/>
                  </a:lnTo>
                  <a:cubicBezTo>
                    <a:pt x="688" y="21600"/>
                    <a:pt x="0" y="20976"/>
                    <a:pt x="0" y="20206"/>
                  </a:cubicBezTo>
                  <a:lnTo>
                    <a:pt x="0" y="1394"/>
                  </a:lnTo>
                  <a:cubicBezTo>
                    <a:pt x="0" y="624"/>
                    <a:pt x="688" y="0"/>
                    <a:pt x="1537" y="0"/>
                  </a:cubicBezTo>
                  <a:lnTo>
                    <a:pt x="20063" y="0"/>
                  </a:lnTo>
                  <a:cubicBezTo>
                    <a:pt x="20912" y="0"/>
                    <a:pt x="21600" y="624"/>
                    <a:pt x="21600" y="1394"/>
                  </a:cubicBezTo>
                  <a:lnTo>
                    <a:pt x="21600" y="20206"/>
                  </a:lnTo>
                  <a:cubicBezTo>
                    <a:pt x="21600" y="20976"/>
                    <a:pt x="20912" y="21600"/>
                    <a:pt x="20063" y="21600"/>
                  </a:cubicBezTo>
                  <a:close/>
                </a:path>
              </a:pathLst>
            </a:custGeom>
            <a:solidFill>
              <a:srgbClr val="F5F5F5"/>
            </a:solidFill>
            <a:ln w="12700">
              <a:miter lim="400000"/>
            </a:ln>
          </p:spPr>
          <p:txBody>
            <a:bodyPr lIns="822960" tIns="180000" rIns="182880" bIns="180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200"/>
                </a:spcAft>
              </a:pPr>
              <a:r>
                <a:rPr lang="en-US" sz="1200" noProof="1">
                  <a:solidFill>
                    <a:prstClr val="black">
                      <a:lumMod val="65000"/>
                      <a:lumOff val="35000"/>
                    </a:prstClr>
                  </a:solidFill>
                </a:rPr>
                <a:t>Using the appropriate instances and resources for your workload is key to cost savings. A well-architected workload uses the most cost-effective resources, which can </a:t>
              </a:r>
              <a:r>
                <a:rPr lang="en-US" sz="1200" noProof="1" smtClean="0">
                  <a:solidFill>
                    <a:prstClr val="black">
                      <a:lumMod val="65000"/>
                      <a:lumOff val="35000"/>
                    </a:prstClr>
                  </a:solidFill>
                </a:rPr>
                <a:t>have a </a:t>
              </a:r>
              <a:r>
                <a:rPr lang="en-US" sz="1200" noProof="1">
                  <a:solidFill>
                    <a:prstClr val="black">
                      <a:lumMod val="65000"/>
                      <a:lumOff val="35000"/>
                    </a:prstClr>
                  </a:solidFill>
                </a:rPr>
                <a:t>significant and positive economic impact.</a:t>
              </a:r>
            </a:p>
          </p:txBody>
        </p:sp>
        <p:sp>
          <p:nvSpPr>
            <p:cNvPr id="48" name="Rectangle">
              <a:extLst>
                <a:ext uri="{FF2B5EF4-FFF2-40B4-BE49-F238E27FC236}">
                  <a16:creationId xmlns:a16="http://schemas.microsoft.com/office/drawing/2014/main" xmlns="" id="{78B62643-A19D-4764-A216-A2E6BC7C57B7}"/>
                </a:ext>
              </a:extLst>
            </p:cNvPr>
            <p:cNvSpPr/>
            <p:nvPr/>
          </p:nvSpPr>
          <p:spPr>
            <a:xfrm>
              <a:off x="491967" y="1491273"/>
              <a:ext cx="443706" cy="2936155"/>
            </a:xfrm>
            <a:prstGeom prst="rect">
              <a:avLst/>
            </a:pr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49" name="Shape">
              <a:extLst>
                <a:ext uri="{FF2B5EF4-FFF2-40B4-BE49-F238E27FC236}">
                  <a16:creationId xmlns:a16="http://schemas.microsoft.com/office/drawing/2014/main" xmlns="" id="{1A9C473D-01C0-4EF5-B50D-233C946C77DF}"/>
                </a:ext>
              </a:extLst>
            </p:cNvPr>
            <p:cNvSpPr/>
            <p:nvPr/>
          </p:nvSpPr>
          <p:spPr>
            <a:xfrm>
              <a:off x="314599" y="1491273"/>
              <a:ext cx="500890" cy="29361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69" y="21600"/>
                  </a:lnTo>
                  <a:cubicBezTo>
                    <a:pt x="3656" y="21600"/>
                    <a:pt x="0" y="20976"/>
                    <a:pt x="0" y="20206"/>
                  </a:cubicBezTo>
                  <a:lnTo>
                    <a:pt x="0" y="1394"/>
                  </a:lnTo>
                  <a:cubicBezTo>
                    <a:pt x="0" y="624"/>
                    <a:pt x="3656" y="0"/>
                    <a:pt x="8169" y="0"/>
                  </a:cubicBezTo>
                  <a:lnTo>
                    <a:pt x="21600" y="0"/>
                  </a:lnTo>
                  <a:lnTo>
                    <a:pt x="21600"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0" name="Shape">
              <a:extLst>
                <a:ext uri="{FF2B5EF4-FFF2-40B4-BE49-F238E27FC236}">
                  <a16:creationId xmlns:a16="http://schemas.microsoft.com/office/drawing/2014/main" xmlns="" id="{1976BD6F-7126-4377-BAD0-DC898D758DB6}"/>
                </a:ext>
              </a:extLst>
            </p:cNvPr>
            <p:cNvSpPr/>
            <p:nvPr/>
          </p:nvSpPr>
          <p:spPr>
            <a:xfrm>
              <a:off x="516968" y="1704114"/>
              <a:ext cx="551444" cy="590988"/>
            </a:xfrm>
            <a:custGeom>
              <a:avLst/>
              <a:gdLst/>
              <a:ahLst/>
              <a:cxnLst>
                <a:cxn ang="0">
                  <a:pos x="wd2" y="hd2"/>
                </a:cxn>
                <a:cxn ang="5400000">
                  <a:pos x="wd2" y="hd2"/>
                </a:cxn>
                <a:cxn ang="10800000">
                  <a:pos x="wd2" y="hd2"/>
                </a:cxn>
                <a:cxn ang="16200000">
                  <a:pos x="wd2" y="hd2"/>
                </a:cxn>
              </a:cxnLst>
              <a:rect l="0" t="0" r="r" b="b"/>
              <a:pathLst>
                <a:path w="21238" h="21600" extrusionOk="0">
                  <a:moveTo>
                    <a:pt x="11381" y="21600"/>
                  </a:moveTo>
                  <a:lnTo>
                    <a:pt x="0" y="10800"/>
                  </a:lnTo>
                  <a:lnTo>
                    <a:pt x="11381" y="0"/>
                  </a:lnTo>
                  <a:lnTo>
                    <a:pt x="20152" y="8324"/>
                  </a:lnTo>
                  <a:cubicBezTo>
                    <a:pt x="21600" y="9698"/>
                    <a:pt x="21600" y="11915"/>
                    <a:pt x="20152" y="13289"/>
                  </a:cubicBezTo>
                  <a:lnTo>
                    <a:pt x="11381" y="2160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sp>
          <p:nvSpPr>
            <p:cNvPr id="51" name="TextBox 2">
              <a:extLst>
                <a:ext uri="{FF2B5EF4-FFF2-40B4-BE49-F238E27FC236}">
                  <a16:creationId xmlns:a16="http://schemas.microsoft.com/office/drawing/2014/main" xmlns="" id="{ED1D2A50-9DA4-4329-99AB-6F7A6F4A9393}"/>
                </a:ext>
              </a:extLst>
            </p:cNvPr>
            <p:cNvSpPr txBox="1"/>
            <p:nvPr/>
          </p:nvSpPr>
          <p:spPr>
            <a:xfrm>
              <a:off x="365649" y="1512029"/>
              <a:ext cx="414616" cy="36572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prstClr val="white"/>
                  </a:solidFill>
                </a:rPr>
                <a:t>02</a:t>
              </a:r>
              <a:endParaRPr lang="en-US" b="1" dirty="0">
                <a:solidFill>
                  <a:prstClr val="white"/>
                </a:solidFill>
              </a:endParaRPr>
            </a:p>
          </p:txBody>
        </p:sp>
        <p:sp>
          <p:nvSpPr>
            <p:cNvPr id="52" name="Shape">
              <a:extLst>
                <a:ext uri="{FF2B5EF4-FFF2-40B4-BE49-F238E27FC236}">
                  <a16:creationId xmlns:a16="http://schemas.microsoft.com/office/drawing/2014/main" xmlns="" id="{6087ABDF-83A0-4D06-BB43-F5F41676615D}"/>
                </a:ext>
              </a:extLst>
            </p:cNvPr>
            <p:cNvSpPr/>
            <p:nvPr/>
          </p:nvSpPr>
          <p:spPr>
            <a:xfrm>
              <a:off x="314596" y="1491270"/>
              <a:ext cx="2671518" cy="2945375"/>
            </a:xfrm>
            <a:custGeom>
              <a:avLst/>
              <a:gdLst/>
              <a:ahLst/>
              <a:cxnLst>
                <a:cxn ang="0">
                  <a:pos x="wd2" y="hd2"/>
                </a:cxn>
                <a:cxn ang="5400000">
                  <a:pos x="wd2" y="hd2"/>
                </a:cxn>
                <a:cxn ang="10800000">
                  <a:pos x="wd2" y="hd2"/>
                </a:cxn>
                <a:cxn ang="16200000">
                  <a:pos x="wd2" y="hd2"/>
                </a:cxn>
              </a:cxnLst>
              <a:rect l="0" t="0" r="r" b="b"/>
              <a:pathLst>
                <a:path w="21600" h="21600" extrusionOk="0">
                  <a:moveTo>
                    <a:pt x="20031" y="21600"/>
                  </a:moveTo>
                  <a:lnTo>
                    <a:pt x="1569" y="21600"/>
                  </a:lnTo>
                  <a:cubicBezTo>
                    <a:pt x="706" y="21600"/>
                    <a:pt x="0" y="20963"/>
                    <a:pt x="0" y="20177"/>
                  </a:cubicBezTo>
                  <a:lnTo>
                    <a:pt x="0" y="1423"/>
                  </a:lnTo>
                  <a:cubicBezTo>
                    <a:pt x="0" y="640"/>
                    <a:pt x="703" y="0"/>
                    <a:pt x="1569" y="0"/>
                  </a:cubicBezTo>
                  <a:lnTo>
                    <a:pt x="20031" y="0"/>
                  </a:lnTo>
                  <a:cubicBezTo>
                    <a:pt x="20894" y="0"/>
                    <a:pt x="21600" y="637"/>
                    <a:pt x="21600" y="1423"/>
                  </a:cubicBezTo>
                  <a:lnTo>
                    <a:pt x="21600" y="20177"/>
                  </a:lnTo>
                  <a:cubicBezTo>
                    <a:pt x="21597" y="20963"/>
                    <a:pt x="20894" y="21600"/>
                    <a:pt x="20031" y="21600"/>
                  </a:cubicBezTo>
                  <a:close/>
                  <a:moveTo>
                    <a:pt x="1569" y="70"/>
                  </a:moveTo>
                  <a:cubicBezTo>
                    <a:pt x="743" y="70"/>
                    <a:pt x="72" y="679"/>
                    <a:pt x="72" y="1428"/>
                  </a:cubicBezTo>
                  <a:lnTo>
                    <a:pt x="72" y="20182"/>
                  </a:lnTo>
                  <a:cubicBezTo>
                    <a:pt x="72" y="20931"/>
                    <a:pt x="743" y="21540"/>
                    <a:pt x="1569" y="21540"/>
                  </a:cubicBezTo>
                  <a:lnTo>
                    <a:pt x="20031" y="21540"/>
                  </a:lnTo>
                  <a:cubicBezTo>
                    <a:pt x="20857" y="21540"/>
                    <a:pt x="21528" y="20931"/>
                    <a:pt x="21528" y="20182"/>
                  </a:cubicBezTo>
                  <a:lnTo>
                    <a:pt x="21528" y="1428"/>
                  </a:lnTo>
                  <a:cubicBezTo>
                    <a:pt x="21528" y="679"/>
                    <a:pt x="20857" y="70"/>
                    <a:pt x="20031" y="70"/>
                  </a:cubicBezTo>
                  <a:lnTo>
                    <a:pt x="1569" y="70"/>
                  </a:lnTo>
                  <a:close/>
                </a:path>
              </a:pathLst>
            </a:custGeom>
            <a:solidFill>
              <a:srgbClr val="6A6A6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endParaRPr lang="en-US" sz="1050" noProof="1">
                <a:solidFill>
                  <a:srgbClr val="FFFFFF"/>
                </a:solidFill>
              </a:endParaRPr>
            </a:p>
          </p:txBody>
        </p:sp>
      </p:grpSp>
      <p:sp>
        <p:nvSpPr>
          <p:cNvPr id="2" name="TextBox 1"/>
          <p:cNvSpPr txBox="1"/>
          <p:nvPr/>
        </p:nvSpPr>
        <p:spPr>
          <a:xfrm>
            <a:off x="671911" y="1342739"/>
            <a:ext cx="1938864" cy="307777"/>
          </a:xfrm>
          <a:prstGeom prst="rect">
            <a:avLst/>
          </a:prstGeom>
          <a:noFill/>
        </p:spPr>
        <p:txBody>
          <a:bodyPr wrap="none" rtlCol="0">
            <a:spAutoFit/>
          </a:bodyPr>
          <a:lstStyle/>
          <a:p>
            <a:r>
              <a:rPr lang="en-US" sz="1400" b="1" dirty="0">
                <a:solidFill>
                  <a:prstClr val="black"/>
                </a:solidFill>
              </a:rPr>
              <a:t>Expenditure Awareness</a:t>
            </a:r>
            <a:endParaRPr lang="en-IN" sz="1400" b="1" dirty="0">
              <a:solidFill>
                <a:prstClr val="black"/>
              </a:solidFill>
            </a:endParaRPr>
          </a:p>
        </p:txBody>
      </p:sp>
      <p:sp>
        <p:nvSpPr>
          <p:cNvPr id="62" name="TextBox 61"/>
          <p:cNvSpPr txBox="1"/>
          <p:nvPr/>
        </p:nvSpPr>
        <p:spPr>
          <a:xfrm>
            <a:off x="3717417" y="1363769"/>
            <a:ext cx="1992084" cy="307777"/>
          </a:xfrm>
          <a:prstGeom prst="rect">
            <a:avLst/>
          </a:prstGeom>
          <a:noFill/>
        </p:spPr>
        <p:txBody>
          <a:bodyPr wrap="none" rtlCol="0">
            <a:spAutoFit/>
          </a:bodyPr>
          <a:lstStyle/>
          <a:p>
            <a:r>
              <a:rPr lang="en-US" sz="1400" b="1" dirty="0">
                <a:solidFill>
                  <a:prstClr val="black"/>
                </a:solidFill>
              </a:rPr>
              <a:t>Cost-Effective Resources</a:t>
            </a:r>
            <a:endParaRPr lang="en-IN" sz="1400" b="1" dirty="0">
              <a:solidFill>
                <a:prstClr val="black"/>
              </a:solidFill>
            </a:endParaRPr>
          </a:p>
        </p:txBody>
      </p:sp>
      <p:sp>
        <p:nvSpPr>
          <p:cNvPr id="63" name="TextBox 62"/>
          <p:cNvSpPr txBox="1"/>
          <p:nvPr/>
        </p:nvSpPr>
        <p:spPr>
          <a:xfrm>
            <a:off x="6509690" y="1340866"/>
            <a:ext cx="2389565" cy="307777"/>
          </a:xfrm>
          <a:prstGeom prst="rect">
            <a:avLst/>
          </a:prstGeom>
          <a:noFill/>
        </p:spPr>
        <p:txBody>
          <a:bodyPr wrap="none" rtlCol="0">
            <a:spAutoFit/>
          </a:bodyPr>
          <a:lstStyle/>
          <a:p>
            <a:r>
              <a:rPr lang="en-US" sz="1400" b="1" dirty="0">
                <a:solidFill>
                  <a:prstClr val="black"/>
                </a:solidFill>
              </a:rPr>
              <a:t>Matching supply and demand</a:t>
            </a:r>
            <a:endParaRPr lang="en-IN" sz="1400" b="1" dirty="0">
              <a:solidFill>
                <a:prstClr val="black"/>
              </a:solidFill>
            </a:endParaRPr>
          </a:p>
        </p:txBody>
      </p:sp>
      <p:sp>
        <p:nvSpPr>
          <p:cNvPr id="3" name="TextBox 2"/>
          <p:cNvSpPr txBox="1"/>
          <p:nvPr/>
        </p:nvSpPr>
        <p:spPr>
          <a:xfrm>
            <a:off x="2671184" y="820187"/>
            <a:ext cx="3926588" cy="369332"/>
          </a:xfrm>
          <a:prstGeom prst="rect">
            <a:avLst/>
          </a:prstGeom>
          <a:noFill/>
        </p:spPr>
        <p:txBody>
          <a:bodyPr wrap="none" rtlCol="0">
            <a:spAutoFit/>
          </a:bodyPr>
          <a:lstStyle/>
          <a:p>
            <a:r>
              <a:rPr lang="en-US" sz="1800" b="1" dirty="0" smtClean="0">
                <a:solidFill>
                  <a:srgbClr val="604878"/>
                </a:solidFill>
              </a:rPr>
              <a:t>Best Practice Areas &amp; key AWS Services</a:t>
            </a:r>
            <a:endParaRPr lang="en-IN" sz="1800" b="1" dirty="0">
              <a:solidFill>
                <a:srgbClr val="604878"/>
              </a:solidFill>
            </a:endParaRPr>
          </a:p>
        </p:txBody>
      </p:sp>
      <p:sp>
        <p:nvSpPr>
          <p:cNvPr id="31" name="TextBox 30"/>
          <p:cNvSpPr txBox="1"/>
          <p:nvPr/>
        </p:nvSpPr>
        <p:spPr>
          <a:xfrm>
            <a:off x="450913" y="4150356"/>
            <a:ext cx="2342530" cy="523220"/>
          </a:xfrm>
          <a:prstGeom prst="rect">
            <a:avLst/>
          </a:prstGeom>
          <a:noFill/>
        </p:spPr>
        <p:txBody>
          <a:bodyPr wrap="square" rtlCol="0">
            <a:spAutoFit/>
          </a:bodyPr>
          <a:lstStyle/>
          <a:p>
            <a:pPr algn="ctr"/>
            <a:r>
              <a:rPr lang="en-US" sz="1400" b="1" dirty="0" smtClean="0">
                <a:solidFill>
                  <a:prstClr val="black"/>
                </a:solidFill>
              </a:rPr>
              <a:t>Key AWS Service: AWS Cost Explorer</a:t>
            </a:r>
            <a:endParaRPr lang="en-IN" sz="1400" b="1" dirty="0">
              <a:solidFill>
                <a:prstClr val="black"/>
              </a:solidFill>
            </a:endParaRPr>
          </a:p>
        </p:txBody>
      </p:sp>
      <p:sp>
        <p:nvSpPr>
          <p:cNvPr id="32" name="TextBox 31"/>
          <p:cNvSpPr txBox="1"/>
          <p:nvPr/>
        </p:nvSpPr>
        <p:spPr>
          <a:xfrm>
            <a:off x="6324640" y="4111255"/>
            <a:ext cx="2646304" cy="523220"/>
          </a:xfrm>
          <a:prstGeom prst="rect">
            <a:avLst/>
          </a:prstGeom>
          <a:noFill/>
        </p:spPr>
        <p:txBody>
          <a:bodyPr wrap="square" rtlCol="0">
            <a:spAutoFit/>
          </a:bodyPr>
          <a:lstStyle/>
          <a:p>
            <a:pPr algn="ctr"/>
            <a:r>
              <a:rPr lang="en-US" sz="1400" b="1" dirty="0" smtClean="0">
                <a:solidFill>
                  <a:prstClr val="black"/>
                </a:solidFill>
              </a:rPr>
              <a:t>Key AWS Service: AWS Auto Scaling</a:t>
            </a:r>
          </a:p>
        </p:txBody>
      </p:sp>
      <p:sp>
        <p:nvSpPr>
          <p:cNvPr id="33" name="TextBox 32"/>
          <p:cNvSpPr txBox="1"/>
          <p:nvPr/>
        </p:nvSpPr>
        <p:spPr>
          <a:xfrm>
            <a:off x="3242639" y="4147612"/>
            <a:ext cx="2728778" cy="738664"/>
          </a:xfrm>
          <a:prstGeom prst="rect">
            <a:avLst/>
          </a:prstGeom>
          <a:noFill/>
        </p:spPr>
        <p:txBody>
          <a:bodyPr wrap="square" rtlCol="0">
            <a:spAutoFit/>
          </a:bodyPr>
          <a:lstStyle/>
          <a:p>
            <a:pPr algn="ctr"/>
            <a:r>
              <a:rPr lang="en-US" sz="1400" b="1" dirty="0" smtClean="0">
                <a:solidFill>
                  <a:prstClr val="black"/>
                </a:solidFill>
              </a:rPr>
              <a:t>AWS Key Services: AWS </a:t>
            </a:r>
            <a:r>
              <a:rPr lang="en-US" sz="1400" b="1" dirty="0">
                <a:solidFill>
                  <a:prstClr val="black"/>
                </a:solidFill>
              </a:rPr>
              <a:t>Direct </a:t>
            </a:r>
            <a:r>
              <a:rPr lang="en-US" sz="1400" b="1" dirty="0" smtClean="0">
                <a:solidFill>
                  <a:prstClr val="black"/>
                </a:solidFill>
              </a:rPr>
              <a:t>Connect, Amazon </a:t>
            </a:r>
            <a:r>
              <a:rPr lang="en-US" sz="1400" b="1" dirty="0" err="1" smtClean="0">
                <a:solidFill>
                  <a:prstClr val="black"/>
                </a:solidFill>
              </a:rPr>
              <a:t>CloudFront</a:t>
            </a:r>
            <a:r>
              <a:rPr lang="en-US" sz="1400" b="1" dirty="0" smtClean="0">
                <a:solidFill>
                  <a:prstClr val="black"/>
                </a:solidFill>
              </a:rPr>
              <a:t>, Amazon RDS and more</a:t>
            </a:r>
            <a:endParaRPr lang="en-US" sz="1400" b="1" dirty="0">
              <a:solidFill>
                <a:prstClr val="black"/>
              </a:solidFill>
            </a:endParaRPr>
          </a:p>
        </p:txBody>
      </p:sp>
      <p:sp>
        <p:nvSpPr>
          <p:cNvPr id="36" name="Text Placeholder 3">
            <a:extLst>
              <a:ext uri="{FF2B5EF4-FFF2-40B4-BE49-F238E27FC236}">
                <a16:creationId xmlns:a16="http://schemas.microsoft.com/office/drawing/2014/main" xmlns="" id="{E7A413D2-1870-47E0-A24F-010E8806E4E9}"/>
              </a:ext>
            </a:extLst>
          </p:cNvPr>
          <p:cNvSpPr txBox="1">
            <a:spLocks/>
          </p:cNvSpPr>
          <p:nvPr/>
        </p:nvSpPr>
        <p:spPr>
          <a:xfrm>
            <a:off x="297667" y="197224"/>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Cost Optimization</a:t>
            </a:r>
            <a:endParaRPr lang="en-US" sz="2400" b="1" dirty="0">
              <a:solidFill>
                <a:srgbClr val="604878"/>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87032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012ADE01-946F-4052-90AD-2BE245388AA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xmlns="" id="{1B9B9199-166E-4BFD-9B85-5CA80213BE93}"/>
              </a:ext>
            </a:extLst>
          </p:cNvPr>
          <p:cNvGrpSpPr/>
          <p:nvPr/>
        </p:nvGrpSpPr>
        <p:grpSpPr>
          <a:xfrm>
            <a:off x="924894" y="1655664"/>
            <a:ext cx="7281387" cy="3083597"/>
            <a:chOff x="591670" y="2090218"/>
            <a:chExt cx="10688149" cy="4526327"/>
          </a:xfrm>
        </p:grpSpPr>
        <p:pic>
          <p:nvPicPr>
            <p:cNvPr id="12" name="Picture 11">
              <a:extLst>
                <a:ext uri="{FF2B5EF4-FFF2-40B4-BE49-F238E27FC236}">
                  <a16:creationId xmlns:a16="http://schemas.microsoft.com/office/drawing/2014/main" xmlns="" id="{8792E514-88A8-44EC-8F50-1004CFC1F2BD}"/>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xmlns=""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+91-7847955955</a:t>
              </a:r>
            </a:p>
          </p:txBody>
        </p:sp>
        <p:sp>
          <p:nvSpPr>
            <p:cNvPr id="14" name="TextBox 13">
              <a:extLst>
                <a:ext uri="{FF2B5EF4-FFF2-40B4-BE49-F238E27FC236}">
                  <a16:creationId xmlns:a16="http://schemas.microsoft.com/office/drawing/2014/main" xmlns=""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1-800-216-8930 (TOLL FREE)</a:t>
              </a:r>
            </a:p>
          </p:txBody>
        </p:sp>
        <p:sp>
          <p:nvSpPr>
            <p:cNvPr id="15" name="TextBox 14">
              <a:extLst>
                <a:ext uri="{FF2B5EF4-FFF2-40B4-BE49-F238E27FC236}">
                  <a16:creationId xmlns:a16="http://schemas.microsoft.com/office/drawing/2014/main" xmlns="" id="{C5F3A766-3167-4485-A3B1-18C2C60B1D16}"/>
                </a:ext>
              </a:extLst>
            </p:cNvPr>
            <p:cNvSpPr txBox="1"/>
            <p:nvPr/>
          </p:nvSpPr>
          <p:spPr>
            <a:xfrm>
              <a:off x="6880643" y="4099242"/>
              <a:ext cx="3242911" cy="440482"/>
            </a:xfrm>
            <a:prstGeom prst="rect">
              <a:avLst/>
            </a:prstGeom>
            <a:noFill/>
          </p:spPr>
          <p:txBody>
            <a:bodyPr wrap="none" rtlCol="0">
              <a:spAutoFit/>
            </a:bodyPr>
            <a:lstStyle/>
            <a:p>
              <a:r>
                <a:rPr lang="en-US" b="1" dirty="0" smtClean="0">
                  <a:solidFill>
                    <a:srgbClr val="7671B3"/>
                  </a:solidFill>
                  <a:latin typeface="Raleway"/>
                </a:rPr>
                <a:t>support@intellipaat.com</a:t>
              </a:r>
              <a:endParaRPr lang="en-US" b="1" dirty="0">
                <a:solidFill>
                  <a:srgbClr val="7671B3"/>
                </a:solidFill>
                <a:latin typeface="Raleway"/>
              </a:endParaRPr>
            </a:p>
          </p:txBody>
        </p:sp>
        <p:sp>
          <p:nvSpPr>
            <p:cNvPr id="16" name="TextBox 15">
              <a:extLst>
                <a:ext uri="{FF2B5EF4-FFF2-40B4-BE49-F238E27FC236}">
                  <a16:creationId xmlns:a16="http://schemas.microsoft.com/office/drawing/2014/main" xmlns="" id="{15A40A4E-660A-4A32-ADAE-5CA538731B75}"/>
                </a:ext>
              </a:extLst>
            </p:cNvPr>
            <p:cNvSpPr txBox="1"/>
            <p:nvPr/>
          </p:nvSpPr>
          <p:spPr>
            <a:xfrm>
              <a:off x="6880643" y="5486326"/>
              <a:ext cx="4399176" cy="440482"/>
            </a:xfrm>
            <a:prstGeom prst="rect">
              <a:avLst/>
            </a:prstGeom>
            <a:noFill/>
          </p:spPr>
          <p:txBody>
            <a:bodyPr wrap="none" rtlCol="0">
              <a:spAutoFit/>
            </a:bodyPr>
            <a:lstStyle/>
            <a:p>
              <a:r>
                <a:rPr lang="en-US" b="1" dirty="0">
                  <a:solidFill>
                    <a:srgbClr val="3C8478"/>
                  </a:solidFill>
                  <a:latin typeface="Raleway"/>
                </a:rPr>
                <a:t>24/7 Chat with Our Course Advisor</a:t>
              </a:r>
            </a:p>
          </p:txBody>
        </p:sp>
      </p:grpSp>
      <p:sp>
        <p:nvSpPr>
          <p:cNvPr id="2" name="Rectangle 1">
            <a:extLst>
              <a:ext uri="{FF2B5EF4-FFF2-40B4-BE49-F238E27FC236}">
                <a16:creationId xmlns:a16="http://schemas.microsoft.com/office/drawing/2014/main" xmlns="" id="{7F46E37F-F5FE-4E77-861B-7598F9BF118F}"/>
              </a:ext>
            </a:extLst>
          </p:cNvPr>
          <p:cNvSpPr/>
          <p:nvPr/>
        </p:nvSpPr>
        <p:spPr>
          <a:xfrm>
            <a:off x="7251404" y="10633"/>
            <a:ext cx="1881963" cy="874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615429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577229" y="1015998"/>
            <a:ext cx="6195317" cy="1195773"/>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Whether you are </a:t>
            </a:r>
            <a:r>
              <a:rPr lang="en-US" dirty="0" smtClean="0">
                <a:solidFill>
                  <a:schemeClr val="tx1"/>
                </a:solidFill>
              </a:rPr>
              <a:t>re-architecting </a:t>
            </a:r>
            <a:r>
              <a:rPr lang="en-US" dirty="0">
                <a:solidFill>
                  <a:schemeClr val="tx1"/>
                </a:solidFill>
              </a:rPr>
              <a:t>the applications that currently run in your </a:t>
            </a:r>
            <a:r>
              <a:rPr lang="en-US" dirty="0" err="1" smtClean="0">
                <a:solidFill>
                  <a:schemeClr val="tx1"/>
                </a:solidFill>
              </a:rPr>
              <a:t>on-premise</a:t>
            </a:r>
            <a:r>
              <a:rPr lang="en-US" dirty="0" smtClean="0">
                <a:solidFill>
                  <a:schemeClr val="tx1"/>
                </a:solidFill>
              </a:rPr>
              <a:t> </a:t>
            </a:r>
            <a:r>
              <a:rPr lang="en-US" dirty="0">
                <a:solidFill>
                  <a:schemeClr val="tx1"/>
                </a:solidFill>
              </a:rPr>
              <a:t>environment to run on AWS, </a:t>
            </a:r>
            <a:r>
              <a:rPr lang="en-US" dirty="0" smtClean="0">
                <a:solidFill>
                  <a:schemeClr val="tx1"/>
                </a:solidFill>
              </a:rPr>
              <a:t>or migrating directly to AWS, or </a:t>
            </a:r>
            <a:r>
              <a:rPr lang="en-US" dirty="0">
                <a:solidFill>
                  <a:schemeClr val="tx1"/>
                </a:solidFill>
              </a:rPr>
              <a:t>designing cloud-native applications, you must consider the differences between traditional environments and cloud computing environments. </a:t>
            </a:r>
            <a:endParaRPr lang="en-IN" dirty="0">
              <a:solidFill>
                <a:schemeClr val="tx1"/>
              </a:solidFill>
            </a:endParaRPr>
          </a:p>
        </p:txBody>
      </p:sp>
      <p:cxnSp>
        <p:nvCxnSpPr>
          <p:cNvPr id="30" name="Straight Arrow Connector 29"/>
          <p:cNvCxnSpPr>
            <a:cxnSpLocks/>
            <a:stCxn id="87" idx="3"/>
          </p:cNvCxnSpPr>
          <p:nvPr/>
        </p:nvCxnSpPr>
        <p:spPr>
          <a:xfrm>
            <a:off x="1395356" y="3833425"/>
            <a:ext cx="0" cy="465778"/>
          </a:xfrm>
          <a:prstGeom prst="straightConnector1">
            <a:avLst/>
          </a:prstGeom>
          <a:noFill/>
          <a:ln w="6350" cap="flat" cmpd="sng" algn="ctr">
            <a:solidFill>
              <a:srgbClr val="00B09B"/>
            </a:solidFill>
            <a:prstDash val="solid"/>
            <a:miter lim="800000"/>
            <a:tailEnd type="triangle"/>
          </a:ln>
          <a:effectLst/>
        </p:spPr>
      </p:cxnSp>
      <p:cxnSp>
        <p:nvCxnSpPr>
          <p:cNvPr id="31" name="Straight Arrow Connector 30"/>
          <p:cNvCxnSpPr/>
          <p:nvPr/>
        </p:nvCxnSpPr>
        <p:spPr>
          <a:xfrm flipH="1" flipV="1">
            <a:off x="2697272" y="3086621"/>
            <a:ext cx="1" cy="465778"/>
          </a:xfrm>
          <a:prstGeom prst="straightConnector1">
            <a:avLst/>
          </a:prstGeom>
          <a:noFill/>
          <a:ln w="6350" cap="flat" cmpd="sng" algn="ctr">
            <a:solidFill>
              <a:srgbClr val="063951"/>
            </a:solidFill>
            <a:prstDash val="solid"/>
            <a:miter lim="800000"/>
            <a:tailEnd type="triangle"/>
          </a:ln>
          <a:effectLst/>
        </p:spPr>
      </p:cxnSp>
      <p:cxnSp>
        <p:nvCxnSpPr>
          <p:cNvPr id="32" name="Straight Arrow Connector 31"/>
          <p:cNvCxnSpPr>
            <a:stCxn id="83" idx="3"/>
          </p:cNvCxnSpPr>
          <p:nvPr/>
        </p:nvCxnSpPr>
        <p:spPr>
          <a:xfrm flipH="1">
            <a:off x="3999188" y="3833426"/>
            <a:ext cx="1" cy="465778"/>
          </a:xfrm>
          <a:prstGeom prst="straightConnector1">
            <a:avLst/>
          </a:prstGeom>
          <a:noFill/>
          <a:ln w="6350" cap="flat" cmpd="sng" algn="ctr">
            <a:solidFill>
              <a:srgbClr val="F36F13"/>
            </a:solidFill>
            <a:prstDash val="solid"/>
            <a:miter lim="800000"/>
            <a:tailEnd type="triangle"/>
          </a:ln>
          <a:effectLst/>
        </p:spPr>
      </p:cxnSp>
      <p:cxnSp>
        <p:nvCxnSpPr>
          <p:cNvPr id="33" name="Straight Arrow Connector 32"/>
          <p:cNvCxnSpPr>
            <a:stCxn id="79" idx="3"/>
          </p:cNvCxnSpPr>
          <p:nvPr/>
        </p:nvCxnSpPr>
        <p:spPr>
          <a:xfrm flipH="1">
            <a:off x="6603021" y="3833425"/>
            <a:ext cx="1" cy="465778"/>
          </a:xfrm>
          <a:prstGeom prst="straightConnector1">
            <a:avLst/>
          </a:prstGeom>
          <a:noFill/>
          <a:ln w="6350" cap="flat" cmpd="sng" algn="ctr">
            <a:solidFill>
              <a:srgbClr val="EBCB38">
                <a:lumMod val="75000"/>
              </a:srgbClr>
            </a:solidFill>
            <a:prstDash val="solid"/>
            <a:miter lim="800000"/>
            <a:tailEnd type="triangle"/>
          </a:ln>
          <a:effectLst/>
        </p:spPr>
      </p:cxnSp>
      <p:cxnSp>
        <p:nvCxnSpPr>
          <p:cNvPr id="36" name="Straight Arrow Connector 35"/>
          <p:cNvCxnSpPr/>
          <p:nvPr/>
        </p:nvCxnSpPr>
        <p:spPr>
          <a:xfrm flipH="1" flipV="1">
            <a:off x="5301105" y="3086621"/>
            <a:ext cx="1" cy="465778"/>
          </a:xfrm>
          <a:prstGeom prst="straightConnector1">
            <a:avLst/>
          </a:prstGeom>
          <a:noFill/>
          <a:ln w="6350" cap="flat" cmpd="sng" algn="ctr">
            <a:solidFill>
              <a:srgbClr val="0D95BC"/>
            </a:solidFill>
            <a:prstDash val="solid"/>
            <a:miter lim="800000"/>
            <a:tailEnd type="triangle"/>
          </a:ln>
          <a:effectLst/>
        </p:spPr>
      </p:cxnSp>
      <p:cxnSp>
        <p:nvCxnSpPr>
          <p:cNvPr id="37" name="Straight Arrow Connector 36"/>
          <p:cNvCxnSpPr>
            <a:cxnSpLocks/>
          </p:cNvCxnSpPr>
          <p:nvPr/>
        </p:nvCxnSpPr>
        <p:spPr>
          <a:xfrm flipH="1" flipV="1">
            <a:off x="7904938" y="3086621"/>
            <a:ext cx="1" cy="465778"/>
          </a:xfrm>
          <a:prstGeom prst="straightConnector1">
            <a:avLst/>
          </a:prstGeom>
          <a:noFill/>
          <a:ln w="6350" cap="flat" cmpd="sng" algn="ctr">
            <a:solidFill>
              <a:srgbClr val="C13018"/>
            </a:solidFill>
            <a:prstDash val="solid"/>
            <a:miter lim="800000"/>
            <a:tailEnd type="triangle"/>
          </a:ln>
          <a:effectLst/>
        </p:spPr>
      </p:cxnSp>
      <p:grpSp>
        <p:nvGrpSpPr>
          <p:cNvPr id="38" name="Group 37"/>
          <p:cNvGrpSpPr/>
          <p:nvPr/>
        </p:nvGrpSpPr>
        <p:grpSpPr>
          <a:xfrm>
            <a:off x="821849" y="2619200"/>
            <a:ext cx="1147012" cy="1327829"/>
            <a:chOff x="3149698" y="2927926"/>
            <a:chExt cx="1348318" cy="1564049"/>
          </a:xfrm>
        </p:grpSpPr>
        <p:sp>
          <p:nvSpPr>
            <p:cNvPr id="86" name="Hexagon 85"/>
            <p:cNvSpPr/>
            <p:nvPr/>
          </p:nvSpPr>
          <p:spPr>
            <a:xfrm rot="16200000">
              <a:off x="3041832" y="3035792"/>
              <a:ext cx="1564049" cy="1348318"/>
            </a:xfrm>
            <a:prstGeom prst="hexagon">
              <a:avLst/>
            </a:prstGeom>
            <a:solidFill>
              <a:srgbClr val="00B09B"/>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87" name="Hexagon 86"/>
            <p:cNvSpPr/>
            <p:nvPr/>
          </p:nvSpPr>
          <p:spPr>
            <a:xfrm rot="16200000">
              <a:off x="3175646" y="3151150"/>
              <a:ext cx="1296420" cy="111760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grpSp>
        <p:nvGrpSpPr>
          <p:cNvPr id="41" name="Group 40"/>
          <p:cNvGrpSpPr/>
          <p:nvPr/>
        </p:nvGrpSpPr>
        <p:grpSpPr>
          <a:xfrm>
            <a:off x="2123766" y="3438794"/>
            <a:ext cx="1147012" cy="1327829"/>
            <a:chOff x="3149698" y="2927926"/>
            <a:chExt cx="1348318" cy="1564049"/>
          </a:xfrm>
        </p:grpSpPr>
        <p:sp>
          <p:nvSpPr>
            <p:cNvPr id="84" name="Hexagon 83"/>
            <p:cNvSpPr/>
            <p:nvPr/>
          </p:nvSpPr>
          <p:spPr>
            <a:xfrm rot="16200000">
              <a:off x="3041832" y="3035792"/>
              <a:ext cx="1564049" cy="1348318"/>
            </a:xfrm>
            <a:prstGeom prst="hexagon">
              <a:avLst/>
            </a:prstGeom>
            <a:solidFill>
              <a:srgbClr val="063951"/>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85" name="Hexagon 84"/>
            <p:cNvSpPr/>
            <p:nvPr/>
          </p:nvSpPr>
          <p:spPr>
            <a:xfrm rot="16200000">
              <a:off x="3175646" y="3151150"/>
              <a:ext cx="1296420" cy="111760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grpSp>
        <p:nvGrpSpPr>
          <p:cNvPr id="42" name="Group 41"/>
          <p:cNvGrpSpPr/>
          <p:nvPr/>
        </p:nvGrpSpPr>
        <p:grpSpPr>
          <a:xfrm>
            <a:off x="3425682" y="2619201"/>
            <a:ext cx="1147012" cy="1327829"/>
            <a:chOff x="3149698" y="2927926"/>
            <a:chExt cx="1348318" cy="1564049"/>
          </a:xfrm>
        </p:grpSpPr>
        <p:sp>
          <p:nvSpPr>
            <p:cNvPr id="82" name="Hexagon 81"/>
            <p:cNvSpPr/>
            <p:nvPr/>
          </p:nvSpPr>
          <p:spPr>
            <a:xfrm rot="16200000">
              <a:off x="3041832" y="3035792"/>
              <a:ext cx="1564049" cy="1348318"/>
            </a:xfrm>
            <a:prstGeom prst="hexagon">
              <a:avLst/>
            </a:prstGeom>
            <a:solidFill>
              <a:srgbClr val="F36F13"/>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83" name="Hexagon 82"/>
            <p:cNvSpPr/>
            <p:nvPr/>
          </p:nvSpPr>
          <p:spPr>
            <a:xfrm rot="16200000">
              <a:off x="3175646" y="3151150"/>
              <a:ext cx="1296420" cy="111760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grpSp>
        <p:nvGrpSpPr>
          <p:cNvPr id="43" name="Group 42"/>
          <p:cNvGrpSpPr/>
          <p:nvPr/>
        </p:nvGrpSpPr>
        <p:grpSpPr>
          <a:xfrm>
            <a:off x="4727600" y="3438795"/>
            <a:ext cx="1147012" cy="1327829"/>
            <a:chOff x="3149698" y="2927926"/>
            <a:chExt cx="1348318" cy="1564049"/>
          </a:xfrm>
        </p:grpSpPr>
        <p:sp>
          <p:nvSpPr>
            <p:cNvPr id="80" name="Hexagon 79"/>
            <p:cNvSpPr/>
            <p:nvPr/>
          </p:nvSpPr>
          <p:spPr>
            <a:xfrm rot="16200000">
              <a:off x="3041832" y="3035792"/>
              <a:ext cx="1564049" cy="1348318"/>
            </a:xfrm>
            <a:prstGeom prst="hexagon">
              <a:avLst/>
            </a:prstGeom>
            <a:solidFill>
              <a:srgbClr val="0D95BC"/>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81" name="Hexagon 80"/>
            <p:cNvSpPr/>
            <p:nvPr/>
          </p:nvSpPr>
          <p:spPr>
            <a:xfrm rot="16200000">
              <a:off x="3175646" y="3151150"/>
              <a:ext cx="1296420" cy="111760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78" name="Hexagon 77"/>
          <p:cNvSpPr/>
          <p:nvPr/>
        </p:nvSpPr>
        <p:spPr>
          <a:xfrm rot="16200000">
            <a:off x="5939107" y="2709609"/>
            <a:ext cx="1327829" cy="1147012"/>
          </a:xfrm>
          <a:prstGeom prst="hexagon">
            <a:avLst/>
          </a:prstGeom>
          <a:solidFill>
            <a:srgbClr val="EBCB38"/>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79" name="Hexagon 78"/>
          <p:cNvSpPr/>
          <p:nvPr/>
        </p:nvSpPr>
        <p:spPr>
          <a:xfrm rot="16200000">
            <a:off x="6052711" y="2807744"/>
            <a:ext cx="1100620" cy="95074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nvGrpSpPr>
          <p:cNvPr id="45" name="Group 44"/>
          <p:cNvGrpSpPr/>
          <p:nvPr/>
        </p:nvGrpSpPr>
        <p:grpSpPr>
          <a:xfrm>
            <a:off x="7331433" y="3438794"/>
            <a:ext cx="1147012" cy="1327829"/>
            <a:chOff x="3149698" y="2927926"/>
            <a:chExt cx="1348318" cy="1564049"/>
          </a:xfrm>
        </p:grpSpPr>
        <p:sp>
          <p:nvSpPr>
            <p:cNvPr id="76" name="Hexagon 75"/>
            <p:cNvSpPr/>
            <p:nvPr/>
          </p:nvSpPr>
          <p:spPr>
            <a:xfrm rot="16200000">
              <a:off x="3041832" y="3035792"/>
              <a:ext cx="1564049" cy="1348318"/>
            </a:xfrm>
            <a:prstGeom prst="hexagon">
              <a:avLst/>
            </a:prstGeom>
            <a:solidFill>
              <a:srgbClr val="C13018"/>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sp>
          <p:nvSpPr>
            <p:cNvPr id="77" name="Hexagon 76"/>
            <p:cNvSpPr/>
            <p:nvPr/>
          </p:nvSpPr>
          <p:spPr>
            <a:xfrm rot="16200000">
              <a:off x="3175646" y="3151150"/>
              <a:ext cx="1296420" cy="1117603"/>
            </a:xfrm>
            <a:prstGeom prst="hexagon">
              <a:avLst/>
            </a:prstGeom>
            <a:gradFill flip="none" rotWithShape="1">
              <a:gsLst>
                <a:gs pos="0">
                  <a:srgbClr val="F0EEEF">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74" name="TextBox 107"/>
          <p:cNvSpPr txBox="1"/>
          <p:nvPr/>
        </p:nvSpPr>
        <p:spPr>
          <a:xfrm>
            <a:off x="821849" y="4307664"/>
            <a:ext cx="1147012" cy="530915"/>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IT Assets as Provisioned Resources</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72" name="TextBox 110"/>
          <p:cNvSpPr txBox="1"/>
          <p:nvPr/>
        </p:nvSpPr>
        <p:spPr>
          <a:xfrm>
            <a:off x="3425681" y="4307664"/>
            <a:ext cx="1147012" cy="530915"/>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Higher-Level Managed Services</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70" name="TextBox 116"/>
          <p:cNvSpPr txBox="1"/>
          <p:nvPr/>
        </p:nvSpPr>
        <p:spPr>
          <a:xfrm>
            <a:off x="6029516" y="4354459"/>
            <a:ext cx="1147012" cy="369332"/>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Architecting for Cost</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68" name="TextBox 92"/>
          <p:cNvSpPr txBox="1"/>
          <p:nvPr/>
        </p:nvSpPr>
        <p:spPr>
          <a:xfrm>
            <a:off x="2112901" y="2514272"/>
            <a:ext cx="1147012" cy="530915"/>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Global, Available, and Scalable Capacity</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66" name="TextBox 113"/>
          <p:cNvSpPr txBox="1"/>
          <p:nvPr/>
        </p:nvSpPr>
        <p:spPr>
          <a:xfrm>
            <a:off x="4702858" y="2734490"/>
            <a:ext cx="1147012" cy="215444"/>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Built-in Security</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64" name="TextBox 119"/>
          <p:cNvSpPr txBox="1"/>
          <p:nvPr/>
        </p:nvSpPr>
        <p:spPr>
          <a:xfrm>
            <a:off x="7331433" y="2646876"/>
            <a:ext cx="1147012" cy="369332"/>
          </a:xfrm>
          <a:prstGeom prst="rect">
            <a:avLst/>
          </a:prstGeom>
          <a:noFill/>
        </p:spPr>
        <p:txBody>
          <a:bodyPr wrap="square" lIns="0" t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050" b="1" dirty="0">
                <a:solidFill>
                  <a:sysClr val="windowText" lastClr="000000"/>
                </a:solidFill>
                <a:latin typeface="Raleway"/>
              </a:rPr>
              <a:t>Operations on AWS</a:t>
            </a:r>
            <a:endParaRPr kumimoji="0" lang="en-US" sz="1050" b="1" i="0" u="none" strike="noStrike" kern="1200" cap="none" spc="0" normalizeH="0" baseline="0" noProof="0" dirty="0">
              <a:ln>
                <a:noFill/>
              </a:ln>
              <a:solidFill>
                <a:sysClr val="windowText" lastClr="000000"/>
              </a:solidFill>
              <a:effectLst/>
              <a:uLnTx/>
              <a:uFillTx/>
              <a:latin typeface="Raleway"/>
            </a:endParaRPr>
          </a:p>
        </p:txBody>
      </p:sp>
      <p:sp>
        <p:nvSpPr>
          <p:cNvPr id="62" name="Freeform 61"/>
          <p:cNvSpPr/>
          <p:nvPr/>
        </p:nvSpPr>
        <p:spPr>
          <a:xfrm>
            <a:off x="3683532" y="3045127"/>
            <a:ext cx="592775" cy="543023"/>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solidFill>
            <a:srgbClr val="F36F13"/>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panose="020F0502020204030204"/>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75520" y="2993124"/>
            <a:ext cx="559276" cy="5592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592" y="3798901"/>
            <a:ext cx="555558" cy="55555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606" y="2968806"/>
            <a:ext cx="623090" cy="623090"/>
          </a:xfrm>
          <a:prstGeom prst="rect">
            <a:avLst/>
          </a:prstGeom>
        </p:spPr>
      </p:pic>
      <p:pic>
        <p:nvPicPr>
          <p:cNvPr id="1028"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07" y="3842912"/>
            <a:ext cx="957016" cy="492180"/>
          </a:xfrm>
          <a:prstGeom prst="rect">
            <a:avLst/>
          </a:prstGeom>
          <a:noFill/>
          <a:extLst>
            <a:ext uri="{909E8E84-426E-40DD-AFC4-6F175D3DCCD1}">
              <a14:hiddenFill xmlns:a14="http://schemas.microsoft.com/office/drawing/2010/main">
                <a:solidFill>
                  <a:srgbClr val="FFFFFF"/>
                </a:solidFill>
              </a14:hiddenFill>
            </a:ext>
          </a:extLst>
        </p:spPr>
      </p:pic>
      <p:sp>
        <p:nvSpPr>
          <p:cNvPr id="88" name="Text Placeholder 3">
            <a:extLst>
              <a:ext uri="{FF2B5EF4-FFF2-40B4-BE49-F238E27FC236}">
                <a16:creationId xmlns:a16="http://schemas.microsoft.com/office/drawing/2014/main" xmlns="" id="{E7A413D2-1870-47E0-A24F-010E8806E4E9}"/>
              </a:ext>
            </a:extLst>
          </p:cNvPr>
          <p:cNvSpPr txBox="1">
            <a:spLocks/>
          </p:cNvSpPr>
          <p:nvPr/>
        </p:nvSpPr>
        <p:spPr>
          <a:xfrm>
            <a:off x="359312" y="170471"/>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Difference Between Traditional &amp; Cloud</a:t>
            </a:r>
            <a:endParaRPr lang="en-US" sz="2400" b="1" dirty="0">
              <a:solidFill>
                <a:srgbClr val="604878"/>
              </a:solidFill>
            </a:endParaRPr>
          </a:p>
        </p:txBody>
      </p:sp>
      <p:grpSp>
        <p:nvGrpSpPr>
          <p:cNvPr id="3" name="Group 2"/>
          <p:cNvGrpSpPr/>
          <p:nvPr/>
        </p:nvGrpSpPr>
        <p:grpSpPr>
          <a:xfrm>
            <a:off x="2390773" y="3845284"/>
            <a:ext cx="637630" cy="507466"/>
            <a:chOff x="4318267" y="2318017"/>
            <a:chExt cx="637630" cy="507466"/>
          </a:xfrm>
        </p:grpSpPr>
        <p:sp>
          <p:nvSpPr>
            <p:cNvPr id="60" name="Freeform 59"/>
            <p:cNvSpPr/>
            <p:nvPr/>
          </p:nvSpPr>
          <p:spPr>
            <a:xfrm>
              <a:off x="4606821" y="2509379"/>
              <a:ext cx="349076" cy="298446"/>
            </a:xfrm>
            <a:custGeom>
              <a:avLst/>
              <a:gdLst>
                <a:gd name="connsiteX0" fmla="*/ 9015 w 504825"/>
                <a:gd name="connsiteY0" fmla="*/ 360589 h 432707"/>
                <a:gd name="connsiteX1" fmla="*/ 63103 w 504825"/>
                <a:gd name="connsiteY1" fmla="*/ 360589 h 432707"/>
                <a:gd name="connsiteX2" fmla="*/ 69583 w 504825"/>
                <a:gd name="connsiteY2" fmla="*/ 363125 h 432707"/>
                <a:gd name="connsiteX3" fmla="*/ 72118 w 504825"/>
                <a:gd name="connsiteY3" fmla="*/ 369604 h 432707"/>
                <a:gd name="connsiteX4" fmla="*/ 72118 w 504825"/>
                <a:gd name="connsiteY4" fmla="*/ 423692 h 432707"/>
                <a:gd name="connsiteX5" fmla="*/ 69583 w 504825"/>
                <a:gd name="connsiteY5" fmla="*/ 430172 h 432707"/>
                <a:gd name="connsiteX6" fmla="*/ 63103 w 504825"/>
                <a:gd name="connsiteY6" fmla="*/ 432707 h 432707"/>
                <a:gd name="connsiteX7" fmla="*/ 9015 w 504825"/>
                <a:gd name="connsiteY7" fmla="*/ 432707 h 432707"/>
                <a:gd name="connsiteX8" fmla="*/ 2535 w 504825"/>
                <a:gd name="connsiteY8" fmla="*/ 430172 h 432707"/>
                <a:gd name="connsiteX9" fmla="*/ 0 w 504825"/>
                <a:gd name="connsiteY9" fmla="*/ 423692 h 432707"/>
                <a:gd name="connsiteX10" fmla="*/ 0 w 504825"/>
                <a:gd name="connsiteY10" fmla="*/ 369604 h 432707"/>
                <a:gd name="connsiteX11" fmla="*/ 2535 w 504825"/>
                <a:gd name="connsiteY11" fmla="*/ 363125 h 432707"/>
                <a:gd name="connsiteX12" fmla="*/ 9015 w 504825"/>
                <a:gd name="connsiteY12" fmla="*/ 360589 h 432707"/>
                <a:gd name="connsiteX13" fmla="*/ 117192 w 504825"/>
                <a:gd name="connsiteY13" fmla="*/ 324530 h 432707"/>
                <a:gd name="connsiteX14" fmla="*/ 171280 w 504825"/>
                <a:gd name="connsiteY14" fmla="*/ 324530 h 432707"/>
                <a:gd name="connsiteX15" fmla="*/ 177759 w 504825"/>
                <a:gd name="connsiteY15" fmla="*/ 327066 h 432707"/>
                <a:gd name="connsiteX16" fmla="*/ 180295 w 504825"/>
                <a:gd name="connsiteY16" fmla="*/ 333545 h 432707"/>
                <a:gd name="connsiteX17" fmla="*/ 180295 w 504825"/>
                <a:gd name="connsiteY17" fmla="*/ 423692 h 432707"/>
                <a:gd name="connsiteX18" fmla="*/ 177759 w 504825"/>
                <a:gd name="connsiteY18" fmla="*/ 430172 h 432707"/>
                <a:gd name="connsiteX19" fmla="*/ 171280 w 504825"/>
                <a:gd name="connsiteY19" fmla="*/ 432707 h 432707"/>
                <a:gd name="connsiteX20" fmla="*/ 117192 w 504825"/>
                <a:gd name="connsiteY20" fmla="*/ 432707 h 432707"/>
                <a:gd name="connsiteX21" fmla="*/ 110712 w 504825"/>
                <a:gd name="connsiteY21" fmla="*/ 430172 h 432707"/>
                <a:gd name="connsiteX22" fmla="*/ 108177 w 504825"/>
                <a:gd name="connsiteY22" fmla="*/ 423692 h 432707"/>
                <a:gd name="connsiteX23" fmla="*/ 108177 w 504825"/>
                <a:gd name="connsiteY23" fmla="*/ 333545 h 432707"/>
                <a:gd name="connsiteX24" fmla="*/ 110712 w 504825"/>
                <a:gd name="connsiteY24" fmla="*/ 327066 h 432707"/>
                <a:gd name="connsiteX25" fmla="*/ 117192 w 504825"/>
                <a:gd name="connsiteY25" fmla="*/ 324530 h 432707"/>
                <a:gd name="connsiteX26" fmla="*/ 225368 w 504825"/>
                <a:gd name="connsiteY26" fmla="*/ 252412 h 432707"/>
                <a:gd name="connsiteX27" fmla="*/ 279457 w 504825"/>
                <a:gd name="connsiteY27" fmla="*/ 252412 h 432707"/>
                <a:gd name="connsiteX28" fmla="*/ 285936 w 504825"/>
                <a:gd name="connsiteY28" fmla="*/ 254948 h 432707"/>
                <a:gd name="connsiteX29" fmla="*/ 288472 w 504825"/>
                <a:gd name="connsiteY29" fmla="*/ 261427 h 432707"/>
                <a:gd name="connsiteX30" fmla="*/ 288472 w 504825"/>
                <a:gd name="connsiteY30" fmla="*/ 423692 h 432707"/>
                <a:gd name="connsiteX31" fmla="*/ 285936 w 504825"/>
                <a:gd name="connsiteY31" fmla="*/ 430172 h 432707"/>
                <a:gd name="connsiteX32" fmla="*/ 279457 w 504825"/>
                <a:gd name="connsiteY32" fmla="*/ 432707 h 432707"/>
                <a:gd name="connsiteX33" fmla="*/ 225368 w 504825"/>
                <a:gd name="connsiteY33" fmla="*/ 432707 h 432707"/>
                <a:gd name="connsiteX34" fmla="*/ 218889 w 504825"/>
                <a:gd name="connsiteY34" fmla="*/ 430172 h 432707"/>
                <a:gd name="connsiteX35" fmla="*/ 216354 w 504825"/>
                <a:gd name="connsiteY35" fmla="*/ 423692 h 432707"/>
                <a:gd name="connsiteX36" fmla="*/ 216354 w 504825"/>
                <a:gd name="connsiteY36" fmla="*/ 261427 h 432707"/>
                <a:gd name="connsiteX37" fmla="*/ 218889 w 504825"/>
                <a:gd name="connsiteY37" fmla="*/ 254948 h 432707"/>
                <a:gd name="connsiteX38" fmla="*/ 225368 w 504825"/>
                <a:gd name="connsiteY38" fmla="*/ 252412 h 432707"/>
                <a:gd name="connsiteX39" fmla="*/ 333545 w 504825"/>
                <a:gd name="connsiteY39" fmla="*/ 144236 h 432707"/>
                <a:gd name="connsiteX40" fmla="*/ 387633 w 504825"/>
                <a:gd name="connsiteY40" fmla="*/ 144236 h 432707"/>
                <a:gd name="connsiteX41" fmla="*/ 394113 w 504825"/>
                <a:gd name="connsiteY41" fmla="*/ 146771 h 432707"/>
                <a:gd name="connsiteX42" fmla="*/ 396648 w 504825"/>
                <a:gd name="connsiteY42" fmla="*/ 153250 h 432707"/>
                <a:gd name="connsiteX43" fmla="*/ 396648 w 504825"/>
                <a:gd name="connsiteY43" fmla="*/ 423692 h 432707"/>
                <a:gd name="connsiteX44" fmla="*/ 394113 w 504825"/>
                <a:gd name="connsiteY44" fmla="*/ 430172 h 432707"/>
                <a:gd name="connsiteX45" fmla="*/ 387633 w 504825"/>
                <a:gd name="connsiteY45" fmla="*/ 432707 h 432707"/>
                <a:gd name="connsiteX46" fmla="*/ 333545 w 504825"/>
                <a:gd name="connsiteY46" fmla="*/ 432707 h 432707"/>
                <a:gd name="connsiteX47" fmla="*/ 327066 w 504825"/>
                <a:gd name="connsiteY47" fmla="*/ 430172 h 432707"/>
                <a:gd name="connsiteX48" fmla="*/ 324530 w 504825"/>
                <a:gd name="connsiteY48" fmla="*/ 423692 h 432707"/>
                <a:gd name="connsiteX49" fmla="*/ 324530 w 504825"/>
                <a:gd name="connsiteY49" fmla="*/ 153250 h 432707"/>
                <a:gd name="connsiteX50" fmla="*/ 327066 w 504825"/>
                <a:gd name="connsiteY50" fmla="*/ 146771 h 432707"/>
                <a:gd name="connsiteX51" fmla="*/ 333545 w 504825"/>
                <a:gd name="connsiteY51" fmla="*/ 144236 h 432707"/>
                <a:gd name="connsiteX52" fmla="*/ 441722 w 504825"/>
                <a:gd name="connsiteY52" fmla="*/ 0 h 432707"/>
                <a:gd name="connsiteX53" fmla="*/ 495810 w 504825"/>
                <a:gd name="connsiteY53" fmla="*/ 0 h 432707"/>
                <a:gd name="connsiteX54" fmla="*/ 502290 w 504825"/>
                <a:gd name="connsiteY54" fmla="*/ 2535 h 432707"/>
                <a:gd name="connsiteX55" fmla="*/ 504825 w 504825"/>
                <a:gd name="connsiteY55" fmla="*/ 9015 h 432707"/>
                <a:gd name="connsiteX56" fmla="*/ 504825 w 504825"/>
                <a:gd name="connsiteY56" fmla="*/ 423692 h 432707"/>
                <a:gd name="connsiteX57" fmla="*/ 502290 w 504825"/>
                <a:gd name="connsiteY57" fmla="*/ 430172 h 432707"/>
                <a:gd name="connsiteX58" fmla="*/ 495810 w 504825"/>
                <a:gd name="connsiteY58" fmla="*/ 432707 h 432707"/>
                <a:gd name="connsiteX59" fmla="*/ 441722 w 504825"/>
                <a:gd name="connsiteY59" fmla="*/ 432707 h 432707"/>
                <a:gd name="connsiteX60" fmla="*/ 435243 w 504825"/>
                <a:gd name="connsiteY60" fmla="*/ 430172 h 432707"/>
                <a:gd name="connsiteX61" fmla="*/ 432707 w 504825"/>
                <a:gd name="connsiteY61" fmla="*/ 423692 h 432707"/>
                <a:gd name="connsiteX62" fmla="*/ 432707 w 504825"/>
                <a:gd name="connsiteY62" fmla="*/ 9015 h 432707"/>
                <a:gd name="connsiteX63" fmla="*/ 435243 w 504825"/>
                <a:gd name="connsiteY63" fmla="*/ 2535 h 432707"/>
                <a:gd name="connsiteX64" fmla="*/ 441722 w 504825"/>
                <a:gd name="connsiteY64" fmla="*/ 0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4825" h="432707">
                  <a:moveTo>
                    <a:pt x="9015" y="360589"/>
                  </a:moveTo>
                  <a:lnTo>
                    <a:pt x="63103" y="360589"/>
                  </a:lnTo>
                  <a:cubicBezTo>
                    <a:pt x="65732" y="360589"/>
                    <a:pt x="67892" y="361434"/>
                    <a:pt x="69583" y="363125"/>
                  </a:cubicBezTo>
                  <a:cubicBezTo>
                    <a:pt x="71273" y="364815"/>
                    <a:pt x="72118" y="366975"/>
                    <a:pt x="72118" y="369604"/>
                  </a:cubicBezTo>
                  <a:lnTo>
                    <a:pt x="72118" y="423692"/>
                  </a:lnTo>
                  <a:cubicBezTo>
                    <a:pt x="72118" y="426322"/>
                    <a:pt x="71273" y="428481"/>
                    <a:pt x="69583" y="430172"/>
                  </a:cubicBezTo>
                  <a:cubicBezTo>
                    <a:pt x="67892" y="431862"/>
                    <a:pt x="65732" y="432707"/>
                    <a:pt x="63103" y="432707"/>
                  </a:cubicBezTo>
                  <a:lnTo>
                    <a:pt x="9015" y="432707"/>
                  </a:lnTo>
                  <a:cubicBezTo>
                    <a:pt x="6385" y="432707"/>
                    <a:pt x="4226" y="431862"/>
                    <a:pt x="2535" y="430172"/>
                  </a:cubicBezTo>
                  <a:cubicBezTo>
                    <a:pt x="845" y="428481"/>
                    <a:pt x="0" y="426322"/>
                    <a:pt x="0" y="423692"/>
                  </a:cubicBezTo>
                  <a:lnTo>
                    <a:pt x="0" y="369604"/>
                  </a:lnTo>
                  <a:cubicBezTo>
                    <a:pt x="0" y="366975"/>
                    <a:pt x="845" y="364815"/>
                    <a:pt x="2535" y="363125"/>
                  </a:cubicBezTo>
                  <a:cubicBezTo>
                    <a:pt x="4226" y="361434"/>
                    <a:pt x="6385" y="360589"/>
                    <a:pt x="9015" y="360589"/>
                  </a:cubicBezTo>
                  <a:close/>
                  <a:moveTo>
                    <a:pt x="117192" y="324530"/>
                  </a:moveTo>
                  <a:lnTo>
                    <a:pt x="171280" y="324530"/>
                  </a:lnTo>
                  <a:cubicBezTo>
                    <a:pt x="173909" y="324530"/>
                    <a:pt x="176069" y="325375"/>
                    <a:pt x="177759" y="327066"/>
                  </a:cubicBezTo>
                  <a:cubicBezTo>
                    <a:pt x="179450" y="328756"/>
                    <a:pt x="180295" y="330916"/>
                    <a:pt x="180295" y="333545"/>
                  </a:cubicBezTo>
                  <a:lnTo>
                    <a:pt x="180295" y="423692"/>
                  </a:lnTo>
                  <a:cubicBezTo>
                    <a:pt x="180295" y="426322"/>
                    <a:pt x="179450" y="428481"/>
                    <a:pt x="177759" y="430172"/>
                  </a:cubicBezTo>
                  <a:cubicBezTo>
                    <a:pt x="176069" y="431862"/>
                    <a:pt x="173909" y="432707"/>
                    <a:pt x="171280" y="432707"/>
                  </a:cubicBezTo>
                  <a:lnTo>
                    <a:pt x="117192" y="432707"/>
                  </a:lnTo>
                  <a:cubicBezTo>
                    <a:pt x="114562" y="432707"/>
                    <a:pt x="112403" y="431862"/>
                    <a:pt x="110712" y="430172"/>
                  </a:cubicBezTo>
                  <a:cubicBezTo>
                    <a:pt x="109022" y="428481"/>
                    <a:pt x="108177" y="426322"/>
                    <a:pt x="108177" y="423692"/>
                  </a:cubicBezTo>
                  <a:lnTo>
                    <a:pt x="108177" y="333545"/>
                  </a:lnTo>
                  <a:cubicBezTo>
                    <a:pt x="108177" y="330916"/>
                    <a:pt x="109022" y="328756"/>
                    <a:pt x="110712" y="327066"/>
                  </a:cubicBezTo>
                  <a:cubicBezTo>
                    <a:pt x="112403" y="325375"/>
                    <a:pt x="114562" y="324530"/>
                    <a:pt x="117192" y="324530"/>
                  </a:cubicBezTo>
                  <a:close/>
                  <a:moveTo>
                    <a:pt x="225368" y="252412"/>
                  </a:moveTo>
                  <a:lnTo>
                    <a:pt x="279457" y="252412"/>
                  </a:lnTo>
                  <a:cubicBezTo>
                    <a:pt x="282086" y="252412"/>
                    <a:pt x="284246" y="253258"/>
                    <a:pt x="285936" y="254948"/>
                  </a:cubicBezTo>
                  <a:cubicBezTo>
                    <a:pt x="287627" y="256638"/>
                    <a:pt x="288472" y="258798"/>
                    <a:pt x="288472" y="261427"/>
                  </a:cubicBezTo>
                  <a:lnTo>
                    <a:pt x="288472" y="423692"/>
                  </a:lnTo>
                  <a:cubicBezTo>
                    <a:pt x="288472" y="426322"/>
                    <a:pt x="287627" y="428481"/>
                    <a:pt x="285936" y="430172"/>
                  </a:cubicBezTo>
                  <a:cubicBezTo>
                    <a:pt x="284246" y="431862"/>
                    <a:pt x="282086" y="432707"/>
                    <a:pt x="279457" y="432707"/>
                  </a:cubicBezTo>
                  <a:lnTo>
                    <a:pt x="225368" y="432707"/>
                  </a:lnTo>
                  <a:cubicBezTo>
                    <a:pt x="222739" y="432707"/>
                    <a:pt x="220579" y="431862"/>
                    <a:pt x="218889" y="430172"/>
                  </a:cubicBezTo>
                  <a:cubicBezTo>
                    <a:pt x="217199" y="428481"/>
                    <a:pt x="216354" y="426322"/>
                    <a:pt x="216354" y="423692"/>
                  </a:cubicBezTo>
                  <a:lnTo>
                    <a:pt x="216354" y="261427"/>
                  </a:lnTo>
                  <a:cubicBezTo>
                    <a:pt x="216354" y="258798"/>
                    <a:pt x="217199" y="256638"/>
                    <a:pt x="218889" y="254948"/>
                  </a:cubicBezTo>
                  <a:cubicBezTo>
                    <a:pt x="220579" y="253258"/>
                    <a:pt x="222739" y="252412"/>
                    <a:pt x="225368" y="252412"/>
                  </a:cubicBezTo>
                  <a:close/>
                  <a:moveTo>
                    <a:pt x="333545" y="144236"/>
                  </a:moveTo>
                  <a:lnTo>
                    <a:pt x="387633" y="144236"/>
                  </a:lnTo>
                  <a:cubicBezTo>
                    <a:pt x="390263" y="144236"/>
                    <a:pt x="392423" y="145081"/>
                    <a:pt x="394113" y="146771"/>
                  </a:cubicBezTo>
                  <a:cubicBezTo>
                    <a:pt x="395803" y="148461"/>
                    <a:pt x="396648" y="150621"/>
                    <a:pt x="396648" y="153250"/>
                  </a:cubicBezTo>
                  <a:lnTo>
                    <a:pt x="396648" y="423692"/>
                  </a:lnTo>
                  <a:cubicBezTo>
                    <a:pt x="396648" y="426322"/>
                    <a:pt x="395803" y="428481"/>
                    <a:pt x="394113" y="430172"/>
                  </a:cubicBezTo>
                  <a:cubicBezTo>
                    <a:pt x="392423" y="431862"/>
                    <a:pt x="390263" y="432707"/>
                    <a:pt x="387633" y="432707"/>
                  </a:cubicBezTo>
                  <a:lnTo>
                    <a:pt x="333545" y="432707"/>
                  </a:lnTo>
                  <a:cubicBezTo>
                    <a:pt x="330916" y="432707"/>
                    <a:pt x="328756" y="431862"/>
                    <a:pt x="327066" y="430172"/>
                  </a:cubicBezTo>
                  <a:cubicBezTo>
                    <a:pt x="325376" y="428481"/>
                    <a:pt x="324530" y="426322"/>
                    <a:pt x="324530" y="423692"/>
                  </a:cubicBezTo>
                  <a:lnTo>
                    <a:pt x="324530" y="153250"/>
                  </a:lnTo>
                  <a:cubicBezTo>
                    <a:pt x="324530" y="150621"/>
                    <a:pt x="325376" y="148461"/>
                    <a:pt x="327066" y="146771"/>
                  </a:cubicBezTo>
                  <a:cubicBezTo>
                    <a:pt x="328756" y="145081"/>
                    <a:pt x="330916" y="144236"/>
                    <a:pt x="333545" y="144236"/>
                  </a:cubicBezTo>
                  <a:close/>
                  <a:moveTo>
                    <a:pt x="441722" y="0"/>
                  </a:moveTo>
                  <a:lnTo>
                    <a:pt x="495810" y="0"/>
                  </a:lnTo>
                  <a:cubicBezTo>
                    <a:pt x="498440" y="0"/>
                    <a:pt x="500600" y="845"/>
                    <a:pt x="502290" y="2535"/>
                  </a:cubicBezTo>
                  <a:cubicBezTo>
                    <a:pt x="503980" y="4226"/>
                    <a:pt x="504825" y="6385"/>
                    <a:pt x="504825" y="9015"/>
                  </a:cubicBezTo>
                  <a:lnTo>
                    <a:pt x="504825" y="423692"/>
                  </a:lnTo>
                  <a:cubicBezTo>
                    <a:pt x="504825" y="426322"/>
                    <a:pt x="503980" y="428481"/>
                    <a:pt x="502290" y="430172"/>
                  </a:cubicBezTo>
                  <a:cubicBezTo>
                    <a:pt x="500600" y="431862"/>
                    <a:pt x="498440" y="432707"/>
                    <a:pt x="495810" y="432707"/>
                  </a:cubicBezTo>
                  <a:lnTo>
                    <a:pt x="441722" y="432707"/>
                  </a:lnTo>
                  <a:cubicBezTo>
                    <a:pt x="439093" y="432707"/>
                    <a:pt x="436933" y="431862"/>
                    <a:pt x="435243" y="430172"/>
                  </a:cubicBezTo>
                  <a:cubicBezTo>
                    <a:pt x="433552" y="428481"/>
                    <a:pt x="432707" y="426322"/>
                    <a:pt x="432707" y="423692"/>
                  </a:cubicBezTo>
                  <a:lnTo>
                    <a:pt x="432707" y="9015"/>
                  </a:lnTo>
                  <a:cubicBezTo>
                    <a:pt x="432707" y="6385"/>
                    <a:pt x="433552" y="4226"/>
                    <a:pt x="435243" y="2535"/>
                  </a:cubicBezTo>
                  <a:cubicBezTo>
                    <a:pt x="436933" y="845"/>
                    <a:pt x="439093" y="0"/>
                    <a:pt x="441722" y="0"/>
                  </a:cubicBezTo>
                  <a:close/>
                </a:path>
              </a:pathLst>
            </a:custGeom>
            <a:solidFill>
              <a:srgbClr val="063951"/>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panose="020F0502020204030204"/>
              </a:endParaRPr>
            </a:p>
          </p:txBody>
        </p:sp>
        <p:pic>
          <p:nvPicPr>
            <p:cNvPr id="2" name="Picture 1"/>
            <p:cNvPicPr>
              <a:picLocks noChangeAspect="1"/>
            </p:cNvPicPr>
            <p:nvPr/>
          </p:nvPicPr>
          <p:blipFill>
            <a:blip r:embed="rId7">
              <a:duotone>
                <a:prstClr val="black"/>
                <a:srgbClr val="053247">
                  <a:tint val="45000"/>
                  <a:satMod val="400000"/>
                </a:srgbClr>
              </a:duotone>
              <a:extLst>
                <a:ext uri="{28A0092B-C50C-407E-A947-70E740481C1C}">
                  <a14:useLocalDpi xmlns:a14="http://schemas.microsoft.com/office/drawing/2010/main" val="0"/>
                </a:ext>
              </a:extLst>
            </a:blip>
            <a:stretch>
              <a:fillRect/>
            </a:stretch>
          </p:blipFill>
          <p:spPr>
            <a:xfrm>
              <a:off x="4318267" y="2318017"/>
              <a:ext cx="507466" cy="507466"/>
            </a:xfrm>
            <a:prstGeom prst="rect">
              <a:avLst/>
            </a:prstGeom>
            <a:ln>
              <a:noFill/>
            </a:ln>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6309284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5143" y="820373"/>
            <a:ext cx="8829930" cy="4056428"/>
            <a:chOff x="1910641" y="1399735"/>
            <a:chExt cx="8370718" cy="4058530"/>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2" name="Rectangle 21"/>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glow rad="1016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Higher-Level Managed Services</a:t>
            </a: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In a traditional computing environment, you provision capacity based on an </a:t>
            </a:r>
            <a:r>
              <a:rPr lang="en-US" dirty="0" smtClean="0">
                <a:solidFill>
                  <a:prstClr val="black"/>
                </a:solidFill>
              </a:rPr>
              <a:t>estimate of </a:t>
            </a:r>
            <a:r>
              <a:rPr lang="en-US" dirty="0">
                <a:solidFill>
                  <a:prstClr val="black"/>
                </a:solidFill>
              </a:rPr>
              <a:t>a theoretical maximum </a:t>
            </a:r>
            <a:r>
              <a:rPr lang="en-US" dirty="0" smtClean="0">
                <a:solidFill>
                  <a:prstClr val="black"/>
                </a:solidFill>
              </a:rPr>
              <a:t>peak</a:t>
            </a:r>
            <a:r>
              <a:rPr lang="en-US" dirty="0">
                <a:solidFill>
                  <a:prstClr val="black"/>
                </a:solidFill>
              </a:rPr>
              <a:t>. With cloud computing, you </a:t>
            </a:r>
            <a:r>
              <a:rPr lang="en-US" dirty="0" smtClean="0">
                <a:solidFill>
                  <a:prstClr val="black"/>
                </a:solidFill>
              </a:rPr>
              <a:t>can access </a:t>
            </a:r>
            <a:r>
              <a:rPr lang="en-US" dirty="0">
                <a:solidFill>
                  <a:prstClr val="black"/>
                </a:solidFill>
              </a:rPr>
              <a:t>as much or as little capacity as you need and dynamically scale to meet </a:t>
            </a:r>
            <a:r>
              <a:rPr lang="en-US" dirty="0" smtClean="0">
                <a:solidFill>
                  <a:prstClr val="black"/>
                </a:solidFill>
              </a:rPr>
              <a:t>actual demand</a:t>
            </a:r>
            <a:r>
              <a:rPr lang="en-US" dirty="0">
                <a:solidFill>
                  <a:prstClr val="black"/>
                </a:solidFill>
              </a:rPr>
              <a:t>, while only paying for what you </a:t>
            </a:r>
            <a:r>
              <a:rPr lang="en-US" dirty="0" smtClean="0">
                <a:solidFill>
                  <a:prstClr val="black"/>
                </a:solidFill>
              </a:rPr>
              <a:t>use.</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50" y="3152627"/>
            <a:ext cx="1330600" cy="1330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307397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5143" y="820373"/>
            <a:ext cx="8829930" cy="4056428"/>
            <a:chOff x="1910641" y="1399735"/>
            <a:chExt cx="8370718" cy="405853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3" name="Rectangle 22"/>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glow rad="1016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Higher-Level Managed Services</a:t>
            </a: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Using the global infrastructure of AWS, you can deploy your application to the </a:t>
            </a:r>
            <a:r>
              <a:rPr lang="en-US" dirty="0" smtClean="0">
                <a:solidFill>
                  <a:prstClr val="black"/>
                </a:solidFill>
              </a:rPr>
              <a:t>AWS Region </a:t>
            </a:r>
            <a:r>
              <a:rPr lang="en-US" dirty="0">
                <a:solidFill>
                  <a:prstClr val="black"/>
                </a:solidFill>
              </a:rPr>
              <a:t>that best meets your </a:t>
            </a:r>
            <a:r>
              <a:rPr lang="en-US" dirty="0" smtClean="0">
                <a:solidFill>
                  <a:prstClr val="black"/>
                </a:solidFill>
              </a:rPr>
              <a:t>requirements</a:t>
            </a:r>
            <a:r>
              <a:rPr lang="en-US" dirty="0">
                <a:solidFill>
                  <a:prstClr val="black"/>
                </a:solidFill>
              </a:rPr>
              <a:t>. For global applications, you </a:t>
            </a:r>
            <a:r>
              <a:rPr lang="en-US" dirty="0" smtClean="0">
                <a:solidFill>
                  <a:prstClr val="black"/>
                </a:solidFill>
              </a:rPr>
              <a:t>can reduce </a:t>
            </a:r>
            <a:r>
              <a:rPr lang="en-US" dirty="0">
                <a:solidFill>
                  <a:prstClr val="black"/>
                </a:solidFill>
              </a:rPr>
              <a:t>latency to end users around the world by using the Amazon </a:t>
            </a:r>
            <a:r>
              <a:rPr lang="en-US" dirty="0" err="1">
                <a:solidFill>
                  <a:prstClr val="black"/>
                </a:solidFill>
              </a:rPr>
              <a:t>CloudFront</a:t>
            </a:r>
            <a:r>
              <a:rPr lang="en-US" dirty="0">
                <a:solidFill>
                  <a:prstClr val="black"/>
                </a:solidFill>
              </a:rPr>
              <a:t> </a:t>
            </a:r>
            <a:r>
              <a:rPr lang="en-US" dirty="0" smtClean="0">
                <a:solidFill>
                  <a:prstClr val="black"/>
                </a:solidFill>
              </a:rPr>
              <a:t>content delivery </a:t>
            </a:r>
            <a:r>
              <a:rPr lang="en-US" dirty="0">
                <a:solidFill>
                  <a:prstClr val="black"/>
                </a:solidFill>
              </a:rPr>
              <a:t>network (CDN)</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sp>
        <p:nvSpPr>
          <p:cNvPr id="15" name="Rectangle 14"/>
          <p:cNvSpPr/>
          <p:nvPr/>
        </p:nvSpPr>
        <p:spPr>
          <a:xfrm>
            <a:off x="359308" y="1154403"/>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6"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grpSp>
        <p:nvGrpSpPr>
          <p:cNvPr id="17" name="Group 16"/>
          <p:cNvGrpSpPr/>
          <p:nvPr/>
        </p:nvGrpSpPr>
        <p:grpSpPr>
          <a:xfrm>
            <a:off x="5308768" y="3095286"/>
            <a:ext cx="1459938" cy="1161910"/>
            <a:chOff x="4318267" y="2318017"/>
            <a:chExt cx="637630" cy="507466"/>
          </a:xfrm>
        </p:grpSpPr>
        <p:sp>
          <p:nvSpPr>
            <p:cNvPr id="19" name="Freeform 18"/>
            <p:cNvSpPr/>
            <p:nvPr/>
          </p:nvSpPr>
          <p:spPr>
            <a:xfrm>
              <a:off x="4606821" y="2509379"/>
              <a:ext cx="349076" cy="298446"/>
            </a:xfrm>
            <a:custGeom>
              <a:avLst/>
              <a:gdLst>
                <a:gd name="connsiteX0" fmla="*/ 9015 w 504825"/>
                <a:gd name="connsiteY0" fmla="*/ 360589 h 432707"/>
                <a:gd name="connsiteX1" fmla="*/ 63103 w 504825"/>
                <a:gd name="connsiteY1" fmla="*/ 360589 h 432707"/>
                <a:gd name="connsiteX2" fmla="*/ 69583 w 504825"/>
                <a:gd name="connsiteY2" fmla="*/ 363125 h 432707"/>
                <a:gd name="connsiteX3" fmla="*/ 72118 w 504825"/>
                <a:gd name="connsiteY3" fmla="*/ 369604 h 432707"/>
                <a:gd name="connsiteX4" fmla="*/ 72118 w 504825"/>
                <a:gd name="connsiteY4" fmla="*/ 423692 h 432707"/>
                <a:gd name="connsiteX5" fmla="*/ 69583 w 504825"/>
                <a:gd name="connsiteY5" fmla="*/ 430172 h 432707"/>
                <a:gd name="connsiteX6" fmla="*/ 63103 w 504825"/>
                <a:gd name="connsiteY6" fmla="*/ 432707 h 432707"/>
                <a:gd name="connsiteX7" fmla="*/ 9015 w 504825"/>
                <a:gd name="connsiteY7" fmla="*/ 432707 h 432707"/>
                <a:gd name="connsiteX8" fmla="*/ 2535 w 504825"/>
                <a:gd name="connsiteY8" fmla="*/ 430172 h 432707"/>
                <a:gd name="connsiteX9" fmla="*/ 0 w 504825"/>
                <a:gd name="connsiteY9" fmla="*/ 423692 h 432707"/>
                <a:gd name="connsiteX10" fmla="*/ 0 w 504825"/>
                <a:gd name="connsiteY10" fmla="*/ 369604 h 432707"/>
                <a:gd name="connsiteX11" fmla="*/ 2535 w 504825"/>
                <a:gd name="connsiteY11" fmla="*/ 363125 h 432707"/>
                <a:gd name="connsiteX12" fmla="*/ 9015 w 504825"/>
                <a:gd name="connsiteY12" fmla="*/ 360589 h 432707"/>
                <a:gd name="connsiteX13" fmla="*/ 117192 w 504825"/>
                <a:gd name="connsiteY13" fmla="*/ 324530 h 432707"/>
                <a:gd name="connsiteX14" fmla="*/ 171280 w 504825"/>
                <a:gd name="connsiteY14" fmla="*/ 324530 h 432707"/>
                <a:gd name="connsiteX15" fmla="*/ 177759 w 504825"/>
                <a:gd name="connsiteY15" fmla="*/ 327066 h 432707"/>
                <a:gd name="connsiteX16" fmla="*/ 180295 w 504825"/>
                <a:gd name="connsiteY16" fmla="*/ 333545 h 432707"/>
                <a:gd name="connsiteX17" fmla="*/ 180295 w 504825"/>
                <a:gd name="connsiteY17" fmla="*/ 423692 h 432707"/>
                <a:gd name="connsiteX18" fmla="*/ 177759 w 504825"/>
                <a:gd name="connsiteY18" fmla="*/ 430172 h 432707"/>
                <a:gd name="connsiteX19" fmla="*/ 171280 w 504825"/>
                <a:gd name="connsiteY19" fmla="*/ 432707 h 432707"/>
                <a:gd name="connsiteX20" fmla="*/ 117192 w 504825"/>
                <a:gd name="connsiteY20" fmla="*/ 432707 h 432707"/>
                <a:gd name="connsiteX21" fmla="*/ 110712 w 504825"/>
                <a:gd name="connsiteY21" fmla="*/ 430172 h 432707"/>
                <a:gd name="connsiteX22" fmla="*/ 108177 w 504825"/>
                <a:gd name="connsiteY22" fmla="*/ 423692 h 432707"/>
                <a:gd name="connsiteX23" fmla="*/ 108177 w 504825"/>
                <a:gd name="connsiteY23" fmla="*/ 333545 h 432707"/>
                <a:gd name="connsiteX24" fmla="*/ 110712 w 504825"/>
                <a:gd name="connsiteY24" fmla="*/ 327066 h 432707"/>
                <a:gd name="connsiteX25" fmla="*/ 117192 w 504825"/>
                <a:gd name="connsiteY25" fmla="*/ 324530 h 432707"/>
                <a:gd name="connsiteX26" fmla="*/ 225368 w 504825"/>
                <a:gd name="connsiteY26" fmla="*/ 252412 h 432707"/>
                <a:gd name="connsiteX27" fmla="*/ 279457 w 504825"/>
                <a:gd name="connsiteY27" fmla="*/ 252412 h 432707"/>
                <a:gd name="connsiteX28" fmla="*/ 285936 w 504825"/>
                <a:gd name="connsiteY28" fmla="*/ 254948 h 432707"/>
                <a:gd name="connsiteX29" fmla="*/ 288472 w 504825"/>
                <a:gd name="connsiteY29" fmla="*/ 261427 h 432707"/>
                <a:gd name="connsiteX30" fmla="*/ 288472 w 504825"/>
                <a:gd name="connsiteY30" fmla="*/ 423692 h 432707"/>
                <a:gd name="connsiteX31" fmla="*/ 285936 w 504825"/>
                <a:gd name="connsiteY31" fmla="*/ 430172 h 432707"/>
                <a:gd name="connsiteX32" fmla="*/ 279457 w 504825"/>
                <a:gd name="connsiteY32" fmla="*/ 432707 h 432707"/>
                <a:gd name="connsiteX33" fmla="*/ 225368 w 504825"/>
                <a:gd name="connsiteY33" fmla="*/ 432707 h 432707"/>
                <a:gd name="connsiteX34" fmla="*/ 218889 w 504825"/>
                <a:gd name="connsiteY34" fmla="*/ 430172 h 432707"/>
                <a:gd name="connsiteX35" fmla="*/ 216354 w 504825"/>
                <a:gd name="connsiteY35" fmla="*/ 423692 h 432707"/>
                <a:gd name="connsiteX36" fmla="*/ 216354 w 504825"/>
                <a:gd name="connsiteY36" fmla="*/ 261427 h 432707"/>
                <a:gd name="connsiteX37" fmla="*/ 218889 w 504825"/>
                <a:gd name="connsiteY37" fmla="*/ 254948 h 432707"/>
                <a:gd name="connsiteX38" fmla="*/ 225368 w 504825"/>
                <a:gd name="connsiteY38" fmla="*/ 252412 h 432707"/>
                <a:gd name="connsiteX39" fmla="*/ 333545 w 504825"/>
                <a:gd name="connsiteY39" fmla="*/ 144236 h 432707"/>
                <a:gd name="connsiteX40" fmla="*/ 387633 w 504825"/>
                <a:gd name="connsiteY40" fmla="*/ 144236 h 432707"/>
                <a:gd name="connsiteX41" fmla="*/ 394113 w 504825"/>
                <a:gd name="connsiteY41" fmla="*/ 146771 h 432707"/>
                <a:gd name="connsiteX42" fmla="*/ 396648 w 504825"/>
                <a:gd name="connsiteY42" fmla="*/ 153250 h 432707"/>
                <a:gd name="connsiteX43" fmla="*/ 396648 w 504825"/>
                <a:gd name="connsiteY43" fmla="*/ 423692 h 432707"/>
                <a:gd name="connsiteX44" fmla="*/ 394113 w 504825"/>
                <a:gd name="connsiteY44" fmla="*/ 430172 h 432707"/>
                <a:gd name="connsiteX45" fmla="*/ 387633 w 504825"/>
                <a:gd name="connsiteY45" fmla="*/ 432707 h 432707"/>
                <a:gd name="connsiteX46" fmla="*/ 333545 w 504825"/>
                <a:gd name="connsiteY46" fmla="*/ 432707 h 432707"/>
                <a:gd name="connsiteX47" fmla="*/ 327066 w 504825"/>
                <a:gd name="connsiteY47" fmla="*/ 430172 h 432707"/>
                <a:gd name="connsiteX48" fmla="*/ 324530 w 504825"/>
                <a:gd name="connsiteY48" fmla="*/ 423692 h 432707"/>
                <a:gd name="connsiteX49" fmla="*/ 324530 w 504825"/>
                <a:gd name="connsiteY49" fmla="*/ 153250 h 432707"/>
                <a:gd name="connsiteX50" fmla="*/ 327066 w 504825"/>
                <a:gd name="connsiteY50" fmla="*/ 146771 h 432707"/>
                <a:gd name="connsiteX51" fmla="*/ 333545 w 504825"/>
                <a:gd name="connsiteY51" fmla="*/ 144236 h 432707"/>
                <a:gd name="connsiteX52" fmla="*/ 441722 w 504825"/>
                <a:gd name="connsiteY52" fmla="*/ 0 h 432707"/>
                <a:gd name="connsiteX53" fmla="*/ 495810 w 504825"/>
                <a:gd name="connsiteY53" fmla="*/ 0 h 432707"/>
                <a:gd name="connsiteX54" fmla="*/ 502290 w 504825"/>
                <a:gd name="connsiteY54" fmla="*/ 2535 h 432707"/>
                <a:gd name="connsiteX55" fmla="*/ 504825 w 504825"/>
                <a:gd name="connsiteY55" fmla="*/ 9015 h 432707"/>
                <a:gd name="connsiteX56" fmla="*/ 504825 w 504825"/>
                <a:gd name="connsiteY56" fmla="*/ 423692 h 432707"/>
                <a:gd name="connsiteX57" fmla="*/ 502290 w 504825"/>
                <a:gd name="connsiteY57" fmla="*/ 430172 h 432707"/>
                <a:gd name="connsiteX58" fmla="*/ 495810 w 504825"/>
                <a:gd name="connsiteY58" fmla="*/ 432707 h 432707"/>
                <a:gd name="connsiteX59" fmla="*/ 441722 w 504825"/>
                <a:gd name="connsiteY59" fmla="*/ 432707 h 432707"/>
                <a:gd name="connsiteX60" fmla="*/ 435243 w 504825"/>
                <a:gd name="connsiteY60" fmla="*/ 430172 h 432707"/>
                <a:gd name="connsiteX61" fmla="*/ 432707 w 504825"/>
                <a:gd name="connsiteY61" fmla="*/ 423692 h 432707"/>
                <a:gd name="connsiteX62" fmla="*/ 432707 w 504825"/>
                <a:gd name="connsiteY62" fmla="*/ 9015 h 432707"/>
                <a:gd name="connsiteX63" fmla="*/ 435243 w 504825"/>
                <a:gd name="connsiteY63" fmla="*/ 2535 h 432707"/>
                <a:gd name="connsiteX64" fmla="*/ 441722 w 504825"/>
                <a:gd name="connsiteY64" fmla="*/ 0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4825" h="432707">
                  <a:moveTo>
                    <a:pt x="9015" y="360589"/>
                  </a:moveTo>
                  <a:lnTo>
                    <a:pt x="63103" y="360589"/>
                  </a:lnTo>
                  <a:cubicBezTo>
                    <a:pt x="65732" y="360589"/>
                    <a:pt x="67892" y="361434"/>
                    <a:pt x="69583" y="363125"/>
                  </a:cubicBezTo>
                  <a:cubicBezTo>
                    <a:pt x="71273" y="364815"/>
                    <a:pt x="72118" y="366975"/>
                    <a:pt x="72118" y="369604"/>
                  </a:cubicBezTo>
                  <a:lnTo>
                    <a:pt x="72118" y="423692"/>
                  </a:lnTo>
                  <a:cubicBezTo>
                    <a:pt x="72118" y="426322"/>
                    <a:pt x="71273" y="428481"/>
                    <a:pt x="69583" y="430172"/>
                  </a:cubicBezTo>
                  <a:cubicBezTo>
                    <a:pt x="67892" y="431862"/>
                    <a:pt x="65732" y="432707"/>
                    <a:pt x="63103" y="432707"/>
                  </a:cubicBezTo>
                  <a:lnTo>
                    <a:pt x="9015" y="432707"/>
                  </a:lnTo>
                  <a:cubicBezTo>
                    <a:pt x="6385" y="432707"/>
                    <a:pt x="4226" y="431862"/>
                    <a:pt x="2535" y="430172"/>
                  </a:cubicBezTo>
                  <a:cubicBezTo>
                    <a:pt x="845" y="428481"/>
                    <a:pt x="0" y="426322"/>
                    <a:pt x="0" y="423692"/>
                  </a:cubicBezTo>
                  <a:lnTo>
                    <a:pt x="0" y="369604"/>
                  </a:lnTo>
                  <a:cubicBezTo>
                    <a:pt x="0" y="366975"/>
                    <a:pt x="845" y="364815"/>
                    <a:pt x="2535" y="363125"/>
                  </a:cubicBezTo>
                  <a:cubicBezTo>
                    <a:pt x="4226" y="361434"/>
                    <a:pt x="6385" y="360589"/>
                    <a:pt x="9015" y="360589"/>
                  </a:cubicBezTo>
                  <a:close/>
                  <a:moveTo>
                    <a:pt x="117192" y="324530"/>
                  </a:moveTo>
                  <a:lnTo>
                    <a:pt x="171280" y="324530"/>
                  </a:lnTo>
                  <a:cubicBezTo>
                    <a:pt x="173909" y="324530"/>
                    <a:pt x="176069" y="325375"/>
                    <a:pt x="177759" y="327066"/>
                  </a:cubicBezTo>
                  <a:cubicBezTo>
                    <a:pt x="179450" y="328756"/>
                    <a:pt x="180295" y="330916"/>
                    <a:pt x="180295" y="333545"/>
                  </a:cubicBezTo>
                  <a:lnTo>
                    <a:pt x="180295" y="423692"/>
                  </a:lnTo>
                  <a:cubicBezTo>
                    <a:pt x="180295" y="426322"/>
                    <a:pt x="179450" y="428481"/>
                    <a:pt x="177759" y="430172"/>
                  </a:cubicBezTo>
                  <a:cubicBezTo>
                    <a:pt x="176069" y="431862"/>
                    <a:pt x="173909" y="432707"/>
                    <a:pt x="171280" y="432707"/>
                  </a:cubicBezTo>
                  <a:lnTo>
                    <a:pt x="117192" y="432707"/>
                  </a:lnTo>
                  <a:cubicBezTo>
                    <a:pt x="114562" y="432707"/>
                    <a:pt x="112403" y="431862"/>
                    <a:pt x="110712" y="430172"/>
                  </a:cubicBezTo>
                  <a:cubicBezTo>
                    <a:pt x="109022" y="428481"/>
                    <a:pt x="108177" y="426322"/>
                    <a:pt x="108177" y="423692"/>
                  </a:cubicBezTo>
                  <a:lnTo>
                    <a:pt x="108177" y="333545"/>
                  </a:lnTo>
                  <a:cubicBezTo>
                    <a:pt x="108177" y="330916"/>
                    <a:pt x="109022" y="328756"/>
                    <a:pt x="110712" y="327066"/>
                  </a:cubicBezTo>
                  <a:cubicBezTo>
                    <a:pt x="112403" y="325375"/>
                    <a:pt x="114562" y="324530"/>
                    <a:pt x="117192" y="324530"/>
                  </a:cubicBezTo>
                  <a:close/>
                  <a:moveTo>
                    <a:pt x="225368" y="252412"/>
                  </a:moveTo>
                  <a:lnTo>
                    <a:pt x="279457" y="252412"/>
                  </a:lnTo>
                  <a:cubicBezTo>
                    <a:pt x="282086" y="252412"/>
                    <a:pt x="284246" y="253258"/>
                    <a:pt x="285936" y="254948"/>
                  </a:cubicBezTo>
                  <a:cubicBezTo>
                    <a:pt x="287627" y="256638"/>
                    <a:pt x="288472" y="258798"/>
                    <a:pt x="288472" y="261427"/>
                  </a:cubicBezTo>
                  <a:lnTo>
                    <a:pt x="288472" y="423692"/>
                  </a:lnTo>
                  <a:cubicBezTo>
                    <a:pt x="288472" y="426322"/>
                    <a:pt x="287627" y="428481"/>
                    <a:pt x="285936" y="430172"/>
                  </a:cubicBezTo>
                  <a:cubicBezTo>
                    <a:pt x="284246" y="431862"/>
                    <a:pt x="282086" y="432707"/>
                    <a:pt x="279457" y="432707"/>
                  </a:cubicBezTo>
                  <a:lnTo>
                    <a:pt x="225368" y="432707"/>
                  </a:lnTo>
                  <a:cubicBezTo>
                    <a:pt x="222739" y="432707"/>
                    <a:pt x="220579" y="431862"/>
                    <a:pt x="218889" y="430172"/>
                  </a:cubicBezTo>
                  <a:cubicBezTo>
                    <a:pt x="217199" y="428481"/>
                    <a:pt x="216354" y="426322"/>
                    <a:pt x="216354" y="423692"/>
                  </a:cubicBezTo>
                  <a:lnTo>
                    <a:pt x="216354" y="261427"/>
                  </a:lnTo>
                  <a:cubicBezTo>
                    <a:pt x="216354" y="258798"/>
                    <a:pt x="217199" y="256638"/>
                    <a:pt x="218889" y="254948"/>
                  </a:cubicBezTo>
                  <a:cubicBezTo>
                    <a:pt x="220579" y="253258"/>
                    <a:pt x="222739" y="252412"/>
                    <a:pt x="225368" y="252412"/>
                  </a:cubicBezTo>
                  <a:close/>
                  <a:moveTo>
                    <a:pt x="333545" y="144236"/>
                  </a:moveTo>
                  <a:lnTo>
                    <a:pt x="387633" y="144236"/>
                  </a:lnTo>
                  <a:cubicBezTo>
                    <a:pt x="390263" y="144236"/>
                    <a:pt x="392423" y="145081"/>
                    <a:pt x="394113" y="146771"/>
                  </a:cubicBezTo>
                  <a:cubicBezTo>
                    <a:pt x="395803" y="148461"/>
                    <a:pt x="396648" y="150621"/>
                    <a:pt x="396648" y="153250"/>
                  </a:cubicBezTo>
                  <a:lnTo>
                    <a:pt x="396648" y="423692"/>
                  </a:lnTo>
                  <a:cubicBezTo>
                    <a:pt x="396648" y="426322"/>
                    <a:pt x="395803" y="428481"/>
                    <a:pt x="394113" y="430172"/>
                  </a:cubicBezTo>
                  <a:cubicBezTo>
                    <a:pt x="392423" y="431862"/>
                    <a:pt x="390263" y="432707"/>
                    <a:pt x="387633" y="432707"/>
                  </a:cubicBezTo>
                  <a:lnTo>
                    <a:pt x="333545" y="432707"/>
                  </a:lnTo>
                  <a:cubicBezTo>
                    <a:pt x="330916" y="432707"/>
                    <a:pt x="328756" y="431862"/>
                    <a:pt x="327066" y="430172"/>
                  </a:cubicBezTo>
                  <a:cubicBezTo>
                    <a:pt x="325376" y="428481"/>
                    <a:pt x="324530" y="426322"/>
                    <a:pt x="324530" y="423692"/>
                  </a:cubicBezTo>
                  <a:lnTo>
                    <a:pt x="324530" y="153250"/>
                  </a:lnTo>
                  <a:cubicBezTo>
                    <a:pt x="324530" y="150621"/>
                    <a:pt x="325376" y="148461"/>
                    <a:pt x="327066" y="146771"/>
                  </a:cubicBezTo>
                  <a:cubicBezTo>
                    <a:pt x="328756" y="145081"/>
                    <a:pt x="330916" y="144236"/>
                    <a:pt x="333545" y="144236"/>
                  </a:cubicBezTo>
                  <a:close/>
                  <a:moveTo>
                    <a:pt x="441722" y="0"/>
                  </a:moveTo>
                  <a:lnTo>
                    <a:pt x="495810" y="0"/>
                  </a:lnTo>
                  <a:cubicBezTo>
                    <a:pt x="498440" y="0"/>
                    <a:pt x="500600" y="845"/>
                    <a:pt x="502290" y="2535"/>
                  </a:cubicBezTo>
                  <a:cubicBezTo>
                    <a:pt x="503980" y="4226"/>
                    <a:pt x="504825" y="6385"/>
                    <a:pt x="504825" y="9015"/>
                  </a:cubicBezTo>
                  <a:lnTo>
                    <a:pt x="504825" y="423692"/>
                  </a:lnTo>
                  <a:cubicBezTo>
                    <a:pt x="504825" y="426322"/>
                    <a:pt x="503980" y="428481"/>
                    <a:pt x="502290" y="430172"/>
                  </a:cubicBezTo>
                  <a:cubicBezTo>
                    <a:pt x="500600" y="431862"/>
                    <a:pt x="498440" y="432707"/>
                    <a:pt x="495810" y="432707"/>
                  </a:cubicBezTo>
                  <a:lnTo>
                    <a:pt x="441722" y="432707"/>
                  </a:lnTo>
                  <a:cubicBezTo>
                    <a:pt x="439093" y="432707"/>
                    <a:pt x="436933" y="431862"/>
                    <a:pt x="435243" y="430172"/>
                  </a:cubicBezTo>
                  <a:cubicBezTo>
                    <a:pt x="433552" y="428481"/>
                    <a:pt x="432707" y="426322"/>
                    <a:pt x="432707" y="423692"/>
                  </a:cubicBezTo>
                  <a:lnTo>
                    <a:pt x="432707" y="9015"/>
                  </a:lnTo>
                  <a:cubicBezTo>
                    <a:pt x="432707" y="6385"/>
                    <a:pt x="433552" y="4226"/>
                    <a:pt x="435243" y="2535"/>
                  </a:cubicBezTo>
                  <a:cubicBezTo>
                    <a:pt x="436933" y="845"/>
                    <a:pt x="439093" y="0"/>
                    <a:pt x="441722" y="0"/>
                  </a:cubicBezTo>
                  <a:close/>
                </a:path>
              </a:pathLst>
            </a:custGeom>
            <a:solidFill>
              <a:srgbClr val="063951"/>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panose="020F0502020204030204"/>
              </a:endParaRPr>
            </a:p>
          </p:txBody>
        </p:sp>
        <p:pic>
          <p:nvPicPr>
            <p:cNvPr id="20" name="Picture 19"/>
            <p:cNvPicPr>
              <a:picLocks noChangeAspect="1"/>
            </p:cNvPicPr>
            <p:nvPr/>
          </p:nvPicPr>
          <p:blipFill>
            <a:blip r:embed="rId3">
              <a:duotone>
                <a:prstClr val="black"/>
                <a:srgbClr val="053247">
                  <a:tint val="45000"/>
                  <a:satMod val="400000"/>
                </a:srgbClr>
              </a:duotone>
              <a:extLst>
                <a:ext uri="{28A0092B-C50C-407E-A947-70E740481C1C}">
                  <a14:useLocalDpi xmlns:a14="http://schemas.microsoft.com/office/drawing/2010/main" val="0"/>
                </a:ext>
              </a:extLst>
            </a:blip>
            <a:stretch>
              <a:fillRect/>
            </a:stretch>
          </p:blipFill>
          <p:spPr>
            <a:xfrm>
              <a:off x="4318267" y="2318017"/>
              <a:ext cx="507466" cy="507466"/>
            </a:xfrm>
            <a:prstGeom prst="rect">
              <a:avLst/>
            </a:prstGeom>
            <a:ln>
              <a:noFill/>
            </a:ln>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73690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5143" y="820373"/>
            <a:ext cx="8829930" cy="4056428"/>
            <a:chOff x="1910641" y="1399735"/>
            <a:chExt cx="8370718" cy="4058530"/>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2" name="Rectangle 21"/>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glow rad="1016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Higher-Level Managed Services</a:t>
            </a: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Apart from the compute resources of Amazon Elastic Compute Cloud (Amazon EC2</a:t>
            </a:r>
            <a:r>
              <a:rPr lang="en-US" dirty="0" smtClean="0">
                <a:solidFill>
                  <a:prstClr val="black"/>
                </a:solidFill>
              </a:rPr>
              <a:t>), you </a:t>
            </a:r>
            <a:r>
              <a:rPr lang="en-US" dirty="0">
                <a:solidFill>
                  <a:prstClr val="black"/>
                </a:solidFill>
              </a:rPr>
              <a:t>also have access to a broad set of storage, database, analytics, application, </a:t>
            </a:r>
            <a:r>
              <a:rPr lang="en-US" dirty="0" smtClean="0">
                <a:solidFill>
                  <a:prstClr val="black"/>
                </a:solidFill>
              </a:rPr>
              <a:t>and deployment services. These services are instantly made available within a few clicks.</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sp>
        <p:nvSpPr>
          <p:cNvPr id="15" name="Rectangle 14"/>
          <p:cNvSpPr/>
          <p:nvPr/>
        </p:nvSpPr>
        <p:spPr>
          <a:xfrm>
            <a:off x="359312" y="1770852"/>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6" name="Rectangle 15"/>
          <p:cNvSpPr/>
          <p:nvPr/>
        </p:nvSpPr>
        <p:spPr>
          <a:xfrm>
            <a:off x="359312" y="1164677"/>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7"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sp>
        <p:nvSpPr>
          <p:cNvPr id="19" name="Freeform 18"/>
          <p:cNvSpPr/>
          <p:nvPr/>
        </p:nvSpPr>
        <p:spPr>
          <a:xfrm>
            <a:off x="5187456" y="3158529"/>
            <a:ext cx="1300894" cy="1191710"/>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solidFill>
            <a:srgbClr val="F36F13"/>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panose="020F050202020403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142762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5143" y="820373"/>
            <a:ext cx="8829930" cy="4056428"/>
            <a:chOff x="1910641" y="1399735"/>
            <a:chExt cx="8370718" cy="405853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3" name="Rectangle 22"/>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Higher-Level Managed Services</a:t>
            </a:r>
            <a:endParaRPr lang="en-US" sz="1200" b="1" dirty="0">
              <a:solidFill>
                <a:sysClr val="windowText" lastClr="000000"/>
              </a:solidFill>
              <a:latin typeface="Raleway"/>
            </a:endParaRP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Cloud provides governance capabilities </a:t>
            </a:r>
            <a:r>
              <a:rPr lang="en-US" dirty="0" smtClean="0">
                <a:solidFill>
                  <a:prstClr val="black"/>
                </a:solidFill>
              </a:rPr>
              <a:t>that enable </a:t>
            </a:r>
            <a:r>
              <a:rPr lang="en-US" dirty="0">
                <a:solidFill>
                  <a:prstClr val="black"/>
                </a:solidFill>
              </a:rPr>
              <a:t>continuous monitoring of configuration changes to your IT resources. Security</a:t>
            </a:r>
          </a:p>
          <a:p>
            <a:pPr algn="ctr"/>
            <a:r>
              <a:rPr lang="en-US" dirty="0">
                <a:solidFill>
                  <a:prstClr val="black"/>
                </a:solidFill>
              </a:rPr>
              <a:t>at AWS is the highest priority, which means that you benefit from data centers </a:t>
            </a:r>
            <a:r>
              <a:rPr lang="en-US" dirty="0" smtClean="0">
                <a:solidFill>
                  <a:prstClr val="black"/>
                </a:solidFill>
              </a:rPr>
              <a:t>and network </a:t>
            </a:r>
            <a:r>
              <a:rPr lang="en-US" dirty="0">
                <a:solidFill>
                  <a:prstClr val="black"/>
                </a:solidFill>
              </a:rPr>
              <a:t>architecture that are built to meet the requirements of the most </a:t>
            </a:r>
            <a:r>
              <a:rPr lang="en-US" dirty="0" smtClean="0">
                <a:solidFill>
                  <a:prstClr val="black"/>
                </a:solidFill>
              </a:rPr>
              <a:t>security sensitive </a:t>
            </a:r>
            <a:r>
              <a:rPr lang="en-US" dirty="0">
                <a:solidFill>
                  <a:prstClr val="black"/>
                </a:solidFill>
              </a:rPr>
              <a:t>organizations.</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sp>
        <p:nvSpPr>
          <p:cNvPr id="15" name="Rectangle 14"/>
          <p:cNvSpPr/>
          <p:nvPr/>
        </p:nvSpPr>
        <p:spPr>
          <a:xfrm>
            <a:off x="359308" y="2397575"/>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6" name="Rectangle 15"/>
          <p:cNvSpPr/>
          <p:nvPr/>
        </p:nvSpPr>
        <p:spPr>
          <a:xfrm>
            <a:off x="359307" y="1150552"/>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7" name="Rectangle 16"/>
          <p:cNvSpPr/>
          <p:nvPr/>
        </p:nvSpPr>
        <p:spPr>
          <a:xfrm>
            <a:off x="359312" y="1789960"/>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9"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527" y="3003750"/>
            <a:ext cx="1253446" cy="125344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3202463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45143" y="820373"/>
            <a:ext cx="8829930" cy="4056428"/>
            <a:chOff x="1910641" y="1399735"/>
            <a:chExt cx="8370718" cy="405853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641" y="1399735"/>
              <a:ext cx="8370718" cy="4058530"/>
            </a:xfrm>
            <a:prstGeom prst="rect">
              <a:avLst/>
            </a:prstGeom>
          </p:spPr>
        </p:pic>
        <p:sp>
          <p:nvSpPr>
            <p:cNvPr id="24" name="Rectangle 23"/>
            <p:cNvSpPr/>
            <p:nvPr/>
          </p:nvSpPr>
          <p:spPr>
            <a:xfrm>
              <a:off x="1910641" y="1399735"/>
              <a:ext cx="8370718" cy="40585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 name="Straight Connector 6"/>
          <p:cNvCxnSpPr/>
          <p:nvPr/>
        </p:nvCxnSpPr>
        <p:spPr>
          <a:xfrm>
            <a:off x="2938409" y="720163"/>
            <a:ext cx="0" cy="44233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9312" y="1154403"/>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smtClean="0">
                <a:solidFill>
                  <a:sysClr val="windowText" lastClr="000000"/>
                </a:solidFill>
                <a:latin typeface="Raleway"/>
              </a:rPr>
              <a:t>IT Assets as Provisioned Resources</a:t>
            </a:r>
            <a:endParaRPr lang="en-US" sz="1200" b="1" dirty="0">
              <a:solidFill>
                <a:sysClr val="windowText" lastClr="000000"/>
              </a:solidFill>
              <a:latin typeface="Raleway"/>
            </a:endParaRPr>
          </a:p>
        </p:txBody>
      </p:sp>
      <p:sp>
        <p:nvSpPr>
          <p:cNvPr id="12" name="Rectangle 11"/>
          <p:cNvSpPr/>
          <p:nvPr/>
        </p:nvSpPr>
        <p:spPr>
          <a:xfrm>
            <a:off x="359309" y="178112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Global, Available, and Scalable Capacity</a:t>
            </a:r>
          </a:p>
        </p:txBody>
      </p:sp>
      <p:sp>
        <p:nvSpPr>
          <p:cNvPr id="13" name="Rectangle 12"/>
          <p:cNvSpPr/>
          <p:nvPr/>
        </p:nvSpPr>
        <p:spPr>
          <a:xfrm>
            <a:off x="359310" y="2397575"/>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Higher-Level Managed Services</a:t>
            </a:r>
          </a:p>
        </p:txBody>
      </p:sp>
      <p:sp>
        <p:nvSpPr>
          <p:cNvPr id="18" name="Rectangle: Rounded Corners 1">
            <a:extLst>
              <a:ext uri="{FF2B5EF4-FFF2-40B4-BE49-F238E27FC236}">
                <a16:creationId xmlns:a16="http://schemas.microsoft.com/office/drawing/2014/main" xmlns="" id="{F331D653-9456-4EAB-82F2-7435A2C3D104}"/>
              </a:ext>
            </a:extLst>
          </p:cNvPr>
          <p:cNvSpPr/>
          <p:nvPr/>
        </p:nvSpPr>
        <p:spPr>
          <a:xfrm>
            <a:off x="3308280" y="1102993"/>
            <a:ext cx="5381940" cy="1520613"/>
          </a:xfrm>
          <a:prstGeom prst="roundRect">
            <a:avLst/>
          </a:prstGeom>
          <a:solidFill>
            <a:schemeClr val="bg1">
              <a:lumMod val="95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Traditional cost management of </a:t>
            </a:r>
            <a:r>
              <a:rPr lang="en-US" dirty="0" err="1" smtClean="0">
                <a:solidFill>
                  <a:prstClr val="black"/>
                </a:solidFill>
              </a:rPr>
              <a:t>on-premise</a:t>
            </a:r>
            <a:r>
              <a:rPr lang="en-US" dirty="0" smtClean="0">
                <a:solidFill>
                  <a:prstClr val="black"/>
                </a:solidFill>
              </a:rPr>
              <a:t> </a:t>
            </a:r>
            <a:r>
              <a:rPr lang="en-US" dirty="0">
                <a:solidFill>
                  <a:prstClr val="black"/>
                </a:solidFill>
              </a:rPr>
              <a:t>solutions is not typically tightly </a:t>
            </a:r>
            <a:r>
              <a:rPr lang="en-US" dirty="0" smtClean="0">
                <a:solidFill>
                  <a:prstClr val="black"/>
                </a:solidFill>
              </a:rPr>
              <a:t>coupled to </a:t>
            </a:r>
            <a:r>
              <a:rPr lang="en-US" dirty="0">
                <a:solidFill>
                  <a:prstClr val="black"/>
                </a:solidFill>
              </a:rPr>
              <a:t>the provision of services. When you provision a cloud computing </a:t>
            </a:r>
            <a:r>
              <a:rPr lang="en-US" dirty="0" smtClean="0">
                <a:solidFill>
                  <a:prstClr val="black"/>
                </a:solidFill>
              </a:rPr>
              <a:t>environment, optimizing </a:t>
            </a:r>
            <a:r>
              <a:rPr lang="en-US" dirty="0">
                <a:solidFill>
                  <a:prstClr val="black"/>
                </a:solidFill>
              </a:rPr>
              <a:t>for cost is a fundamental design tenant for architects. AWS provides fine-grained billing, which enables you to track the costs associated </a:t>
            </a:r>
            <a:r>
              <a:rPr lang="en-US" dirty="0" smtClean="0">
                <a:solidFill>
                  <a:prstClr val="black"/>
                </a:solidFill>
              </a:rPr>
              <a:t>with all </a:t>
            </a:r>
            <a:r>
              <a:rPr lang="en-US" dirty="0">
                <a:solidFill>
                  <a:prstClr val="black"/>
                </a:solidFill>
              </a:rPr>
              <a:t>aspects of your solutions</a:t>
            </a:r>
            <a:endParaRPr lang="en-IN" dirty="0">
              <a:solidFill>
                <a:prstClr val="black"/>
              </a:solidFill>
            </a:endParaRPr>
          </a:p>
        </p:txBody>
      </p:sp>
      <p:sp>
        <p:nvSpPr>
          <p:cNvPr id="9" name="Rectangle 8"/>
          <p:cNvSpPr/>
          <p:nvPr/>
        </p:nvSpPr>
        <p:spPr>
          <a:xfrm>
            <a:off x="359312" y="3014024"/>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Built-in Security</a:t>
            </a:r>
          </a:p>
        </p:txBody>
      </p:sp>
      <p:sp>
        <p:nvSpPr>
          <p:cNvPr id="10" name="Rectangle 9"/>
          <p:cNvSpPr/>
          <p:nvPr/>
        </p:nvSpPr>
        <p:spPr>
          <a:xfrm>
            <a:off x="359311" y="3630473"/>
            <a:ext cx="2209227" cy="452063"/>
          </a:xfrm>
          <a:prstGeom prst="rect">
            <a:avLst/>
          </a:prstGeom>
          <a:solidFill>
            <a:schemeClr val="bg1">
              <a:lumMod val="85000"/>
            </a:schemeClr>
          </a:solidFill>
          <a:ln>
            <a:solidFill>
              <a:schemeClr val="bg1">
                <a:lumMod val="85000"/>
              </a:schemeClr>
            </a:solidFill>
          </a:ln>
          <a:effectLst>
            <a:glow rad="1016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Architecting for Cost</a:t>
            </a:r>
          </a:p>
        </p:txBody>
      </p:sp>
      <p:sp>
        <p:nvSpPr>
          <p:cNvPr id="14" name="Rectangle 13"/>
          <p:cNvSpPr/>
          <p:nvPr/>
        </p:nvSpPr>
        <p:spPr>
          <a:xfrm>
            <a:off x="359310" y="4257196"/>
            <a:ext cx="2209227" cy="452063"/>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ysClr val="windowText" lastClr="000000"/>
                </a:solidFill>
                <a:latin typeface="Raleway"/>
              </a:rPr>
              <a:t>Operations on AWS</a:t>
            </a:r>
          </a:p>
        </p:txBody>
      </p:sp>
      <p:sp>
        <p:nvSpPr>
          <p:cNvPr id="15" name="Rectangle 14"/>
          <p:cNvSpPr/>
          <p:nvPr/>
        </p:nvSpPr>
        <p:spPr>
          <a:xfrm>
            <a:off x="359308" y="2397575"/>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6" name="Rectangle 15"/>
          <p:cNvSpPr/>
          <p:nvPr/>
        </p:nvSpPr>
        <p:spPr>
          <a:xfrm>
            <a:off x="359308" y="1770852"/>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7" name="Rectangle 16"/>
          <p:cNvSpPr/>
          <p:nvPr/>
        </p:nvSpPr>
        <p:spPr>
          <a:xfrm>
            <a:off x="359308" y="1144129"/>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19" name="Rectangle 18"/>
          <p:cNvSpPr/>
          <p:nvPr/>
        </p:nvSpPr>
        <p:spPr>
          <a:xfrm>
            <a:off x="359308" y="3003750"/>
            <a:ext cx="2209227" cy="452063"/>
          </a:xfrm>
          <a:prstGeom prst="rect">
            <a:avLst/>
          </a:prstGeom>
          <a:solidFill>
            <a:schemeClr val="bg1">
              <a:alpha val="44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dirty="0">
              <a:solidFill>
                <a:sysClr val="windowText" lastClr="000000"/>
              </a:solidFill>
              <a:latin typeface="Raleway"/>
            </a:endParaRPr>
          </a:p>
        </p:txBody>
      </p:sp>
      <p:sp>
        <p:nvSpPr>
          <p:cNvPr id="20" name="Text Placeholder 3">
            <a:extLst>
              <a:ext uri="{FF2B5EF4-FFF2-40B4-BE49-F238E27FC236}">
                <a16:creationId xmlns:a16="http://schemas.microsoft.com/office/drawing/2014/main" xmlns="" id="{E7A413D2-1870-47E0-A24F-010E8806E4E9}"/>
              </a:ext>
            </a:extLst>
          </p:cNvPr>
          <p:cNvSpPr txBox="1">
            <a:spLocks/>
          </p:cNvSpPr>
          <p:nvPr/>
        </p:nvSpPr>
        <p:spPr>
          <a:xfrm>
            <a:off x="359312" y="130483"/>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smtClean="0">
                <a:solidFill>
                  <a:srgbClr val="604878"/>
                </a:solidFill>
              </a:rPr>
              <a:t>Traditional Vs. Cloud Computing</a:t>
            </a:r>
            <a:endParaRPr lang="en-US" sz="2400" b="1" dirty="0">
              <a:solidFill>
                <a:srgbClr val="604878"/>
              </a:solidFill>
            </a:endParaRPr>
          </a:p>
        </p:txBody>
      </p:sp>
      <p:pic>
        <p:nvPicPr>
          <p:cNvPr id="21" name="Picture 20"/>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400403" y="3257657"/>
            <a:ext cx="1197694" cy="119769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6"/>
            <a:ext cx="9144000" cy="5138927"/>
          </a:xfrm>
          <a:prstGeom prst="rect">
            <a:avLst/>
          </a:prstGeom>
        </p:spPr>
      </p:pic>
    </p:spTree>
    <p:extLst>
      <p:ext uri="{BB962C8B-B14F-4D97-AF65-F5344CB8AC3E}">
        <p14:creationId xmlns:p14="http://schemas.microsoft.com/office/powerpoint/2010/main" val="1668964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iseño personalizado">
  <a:themeElements>
    <a:clrScheme name="Custom 13">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30039</TotalTime>
  <Words>2798</Words>
  <Application>Microsoft Office PowerPoint</Application>
  <PresentationFormat>On-screen Show (16:9)</PresentationFormat>
  <Paragraphs>364</Paragraphs>
  <Slides>39</Slides>
  <Notes>3</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39</vt:i4>
      </vt:variant>
    </vt:vector>
  </HeadingPairs>
  <TitlesOfParts>
    <vt:vector size="55" baseType="lpstr">
      <vt:lpstr>Arial</vt:lpstr>
      <vt:lpstr>Calibri</vt:lpstr>
      <vt:lpstr>Calibri Light</vt:lpstr>
      <vt:lpstr>FontAwesome</vt:lpstr>
      <vt:lpstr>Lato</vt:lpstr>
      <vt:lpstr>Lato Regular</vt:lpstr>
      <vt:lpstr>Raleway</vt:lpstr>
      <vt:lpstr>Raleway Black</vt:lpstr>
      <vt:lpstr>Raleway Light</vt:lpstr>
      <vt:lpstr>Diseño personalizado</vt:lpstr>
      <vt:lpstr>1_Diseño personalizado</vt:lpstr>
      <vt:lpstr>2_Diseño personalizado</vt:lpstr>
      <vt:lpstr>3_Diseño personalizado</vt:lpstr>
      <vt:lpstr>4_Diseño personalizado</vt:lpstr>
      <vt:lpstr>5_Diseño personalizado</vt:lpstr>
      <vt:lpstr>6_Diseño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Intellipaat-Team</cp:lastModifiedBy>
  <cp:revision>1224</cp:revision>
  <dcterms:created xsi:type="dcterms:W3CDTF">2016-05-27T21:17:44Z</dcterms:created>
  <dcterms:modified xsi:type="dcterms:W3CDTF">2019-09-27T07:52:56Z</dcterms:modified>
</cp:coreProperties>
</file>